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73" r:id="rId11"/>
    <p:sldId id="274" r:id="rId12"/>
    <p:sldId id="284" r:id="rId13"/>
    <p:sldId id="265" r:id="rId14"/>
    <p:sldId id="266" r:id="rId15"/>
    <p:sldId id="267" r:id="rId16"/>
    <p:sldId id="268" r:id="rId17"/>
    <p:sldId id="269" r:id="rId18"/>
    <p:sldId id="270" r:id="rId19"/>
    <p:sldId id="272" r:id="rId2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33D80AA2-ADBC-416A-8759-52D8C3773E98}">
          <p14:sldIdLst>
            <p14:sldId id="256"/>
            <p14:sldId id="257"/>
            <p14:sldId id="258"/>
          </p14:sldIdLst>
        </p14:section>
        <p14:section name="circRNA" id="{7FD1C385-D9E6-4ACA-8C63-52611AD0E210}">
          <p14:sldIdLst>
            <p14:sldId id="259"/>
            <p14:sldId id="260"/>
            <p14:sldId id="261"/>
            <p14:sldId id="262"/>
          </p14:sldIdLst>
        </p14:section>
        <p14:section name="miRNA" id="{16A2B927-E232-457A-B2B8-C0C5696C456A}">
          <p14:sldIdLst>
            <p14:sldId id="263"/>
            <p14:sldId id="264"/>
            <p14:sldId id="273"/>
            <p14:sldId id="274"/>
            <p14:sldId id="284"/>
            <p14:sldId id="265"/>
          </p14:sldIdLst>
        </p14:section>
        <p14:section name="networks" id="{2B871E53-8298-4301-9075-001AD963EFFA}">
          <p14:sldIdLst>
            <p14:sldId id="266"/>
            <p14:sldId id="267"/>
            <p14:sldId id="268"/>
          </p14:sldIdLst>
        </p14:section>
        <p14:section name="mRNA" id="{BEB45124-19F9-45AA-AB57-E5B06B3BFB6A}">
          <p14:sldIdLst>
            <p14:sldId id="269"/>
            <p14:sldId id="270"/>
            <p14:sldId id="272"/>
          </p14:sldIdLst>
        </p14:section>
        <p14:section name="Supplementary" id="{A4749E32-16FF-40C1-99C6-8B107F7B48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7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18BCE-C6FA-440F-B31D-DC8B8766FD7E}" type="datetimeFigureOut">
              <a:rPr lang="tr-TR" smtClean="0"/>
              <a:t>5.04.2022</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2F98A-87EB-416F-B984-4593DA962D9C}" type="slidenum">
              <a:rPr lang="tr-TR" smtClean="0"/>
              <a:t>‹#›</a:t>
            </a:fld>
            <a:endParaRPr lang="tr-TR"/>
          </a:p>
        </p:txBody>
      </p:sp>
    </p:spTree>
    <p:extLst>
      <p:ext uri="{BB962C8B-B14F-4D97-AF65-F5344CB8AC3E}">
        <p14:creationId xmlns:p14="http://schemas.microsoft.com/office/powerpoint/2010/main" val="414982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tıklatın</a:t>
            </a:r>
            <a:endParaRPr lang="tr-TR"/>
          </a:p>
        </p:txBody>
      </p:sp>
      <p:sp>
        <p:nvSpPr>
          <p:cNvPr id="4" name="Veri Yer Tutucusu 3"/>
          <p:cNvSpPr>
            <a:spLocks noGrp="1"/>
          </p:cNvSpPr>
          <p:nvPr>
            <p:ph type="dt" sz="half" idx="10"/>
          </p:nvPr>
        </p:nvSpPr>
        <p:spPr/>
        <p:txBody>
          <a:bodyPr/>
          <a:lstStyle/>
          <a:p>
            <a:fld id="{3808BDE9-6831-4FE6-A7F1-1CD7CEEC7567}" type="datetimeFigureOut">
              <a:rPr lang="tr-TR" smtClean="0"/>
              <a:t>5.04.2022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11485BE-573C-4BC3-A1E2-139AC090F154}" type="slidenum">
              <a:rPr lang="tr-TR" smtClean="0"/>
              <a:t>‹#›</a:t>
            </a:fld>
            <a:endParaRPr lang="tr-TR"/>
          </a:p>
        </p:txBody>
      </p:sp>
    </p:spTree>
    <p:extLst>
      <p:ext uri="{BB962C8B-B14F-4D97-AF65-F5344CB8AC3E}">
        <p14:creationId xmlns:p14="http://schemas.microsoft.com/office/powerpoint/2010/main" val="3082221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3808BDE9-6831-4FE6-A7F1-1CD7CEEC7567}" type="datetimeFigureOut">
              <a:rPr lang="tr-TR" smtClean="0"/>
              <a:t>5.04.2022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11485BE-573C-4BC3-A1E2-139AC090F154}" type="slidenum">
              <a:rPr lang="tr-TR" smtClean="0"/>
              <a:t>‹#›</a:t>
            </a:fld>
            <a:endParaRPr lang="tr-TR"/>
          </a:p>
        </p:txBody>
      </p:sp>
    </p:spTree>
    <p:extLst>
      <p:ext uri="{BB962C8B-B14F-4D97-AF65-F5344CB8AC3E}">
        <p14:creationId xmlns:p14="http://schemas.microsoft.com/office/powerpoint/2010/main" val="2374845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3808BDE9-6831-4FE6-A7F1-1CD7CEEC7567}" type="datetimeFigureOut">
              <a:rPr lang="tr-TR" smtClean="0"/>
              <a:t>5.04.2022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11485BE-573C-4BC3-A1E2-139AC090F154}" type="slidenum">
              <a:rPr lang="tr-TR" smtClean="0"/>
              <a:t>‹#›</a:t>
            </a:fld>
            <a:endParaRPr lang="tr-TR"/>
          </a:p>
        </p:txBody>
      </p:sp>
    </p:spTree>
    <p:extLst>
      <p:ext uri="{BB962C8B-B14F-4D97-AF65-F5344CB8AC3E}">
        <p14:creationId xmlns:p14="http://schemas.microsoft.com/office/powerpoint/2010/main" val="351134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3808BDE9-6831-4FE6-A7F1-1CD7CEEC7567}" type="datetimeFigureOut">
              <a:rPr lang="tr-TR" smtClean="0"/>
              <a:t>5.04.2022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11485BE-573C-4BC3-A1E2-139AC090F154}" type="slidenum">
              <a:rPr lang="tr-TR" smtClean="0"/>
              <a:t>‹#›</a:t>
            </a:fld>
            <a:endParaRPr lang="tr-TR"/>
          </a:p>
        </p:txBody>
      </p:sp>
    </p:spTree>
    <p:extLst>
      <p:ext uri="{BB962C8B-B14F-4D97-AF65-F5344CB8AC3E}">
        <p14:creationId xmlns:p14="http://schemas.microsoft.com/office/powerpoint/2010/main" val="619732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3808BDE9-6831-4FE6-A7F1-1CD7CEEC7567}" type="datetimeFigureOut">
              <a:rPr lang="tr-TR" smtClean="0"/>
              <a:t>5.04.2022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11485BE-573C-4BC3-A1E2-139AC090F154}" type="slidenum">
              <a:rPr lang="tr-TR" smtClean="0"/>
              <a:t>‹#›</a:t>
            </a:fld>
            <a:endParaRPr lang="tr-TR"/>
          </a:p>
        </p:txBody>
      </p:sp>
    </p:spTree>
    <p:extLst>
      <p:ext uri="{BB962C8B-B14F-4D97-AF65-F5344CB8AC3E}">
        <p14:creationId xmlns:p14="http://schemas.microsoft.com/office/powerpoint/2010/main" val="1214444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3808BDE9-6831-4FE6-A7F1-1CD7CEEC7567}" type="datetimeFigureOut">
              <a:rPr lang="tr-TR" smtClean="0"/>
              <a:t>5.04.2022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11485BE-573C-4BC3-A1E2-139AC090F154}" type="slidenum">
              <a:rPr lang="tr-TR" smtClean="0"/>
              <a:t>‹#›</a:t>
            </a:fld>
            <a:endParaRPr lang="tr-TR"/>
          </a:p>
        </p:txBody>
      </p:sp>
    </p:spTree>
    <p:extLst>
      <p:ext uri="{BB962C8B-B14F-4D97-AF65-F5344CB8AC3E}">
        <p14:creationId xmlns:p14="http://schemas.microsoft.com/office/powerpoint/2010/main" val="1205254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3808BDE9-6831-4FE6-A7F1-1CD7CEEC7567}" type="datetimeFigureOut">
              <a:rPr lang="tr-TR" smtClean="0"/>
              <a:t>5.04.2022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11485BE-573C-4BC3-A1E2-139AC090F154}" type="slidenum">
              <a:rPr lang="tr-TR" smtClean="0"/>
              <a:t>‹#›</a:t>
            </a:fld>
            <a:endParaRPr lang="tr-TR"/>
          </a:p>
        </p:txBody>
      </p:sp>
    </p:spTree>
    <p:extLst>
      <p:ext uri="{BB962C8B-B14F-4D97-AF65-F5344CB8AC3E}">
        <p14:creationId xmlns:p14="http://schemas.microsoft.com/office/powerpoint/2010/main" val="730794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3808BDE9-6831-4FE6-A7F1-1CD7CEEC7567}" type="datetimeFigureOut">
              <a:rPr lang="tr-TR" smtClean="0"/>
              <a:t>5.04.2022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11485BE-573C-4BC3-A1E2-139AC090F154}" type="slidenum">
              <a:rPr lang="tr-TR" smtClean="0"/>
              <a:t>‹#›</a:t>
            </a:fld>
            <a:endParaRPr lang="tr-TR"/>
          </a:p>
        </p:txBody>
      </p:sp>
    </p:spTree>
    <p:extLst>
      <p:ext uri="{BB962C8B-B14F-4D97-AF65-F5344CB8AC3E}">
        <p14:creationId xmlns:p14="http://schemas.microsoft.com/office/powerpoint/2010/main" val="2798095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3808BDE9-6831-4FE6-A7F1-1CD7CEEC7567}" type="datetimeFigureOut">
              <a:rPr lang="tr-TR" smtClean="0"/>
              <a:t>5.04.2022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11485BE-573C-4BC3-A1E2-139AC090F154}" type="slidenum">
              <a:rPr lang="tr-TR" smtClean="0"/>
              <a:t>‹#›</a:t>
            </a:fld>
            <a:endParaRPr lang="tr-TR"/>
          </a:p>
        </p:txBody>
      </p:sp>
    </p:spTree>
    <p:extLst>
      <p:ext uri="{BB962C8B-B14F-4D97-AF65-F5344CB8AC3E}">
        <p14:creationId xmlns:p14="http://schemas.microsoft.com/office/powerpoint/2010/main" val="401879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3808BDE9-6831-4FE6-A7F1-1CD7CEEC7567}" type="datetimeFigureOut">
              <a:rPr lang="tr-TR" smtClean="0"/>
              <a:t>5.04.2022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11485BE-573C-4BC3-A1E2-139AC090F154}" type="slidenum">
              <a:rPr lang="tr-TR" smtClean="0"/>
              <a:t>‹#›</a:t>
            </a:fld>
            <a:endParaRPr lang="tr-TR"/>
          </a:p>
        </p:txBody>
      </p:sp>
    </p:spTree>
    <p:extLst>
      <p:ext uri="{BB962C8B-B14F-4D97-AF65-F5344CB8AC3E}">
        <p14:creationId xmlns:p14="http://schemas.microsoft.com/office/powerpoint/2010/main" val="296714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3808BDE9-6831-4FE6-A7F1-1CD7CEEC7567}" type="datetimeFigureOut">
              <a:rPr lang="tr-TR" smtClean="0"/>
              <a:t>5.04.2022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11485BE-573C-4BC3-A1E2-139AC090F154}" type="slidenum">
              <a:rPr lang="tr-TR" smtClean="0"/>
              <a:t>‹#›</a:t>
            </a:fld>
            <a:endParaRPr lang="tr-TR"/>
          </a:p>
        </p:txBody>
      </p:sp>
    </p:spTree>
    <p:extLst>
      <p:ext uri="{BB962C8B-B14F-4D97-AF65-F5344CB8AC3E}">
        <p14:creationId xmlns:p14="http://schemas.microsoft.com/office/powerpoint/2010/main" val="2744057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08BDE9-6831-4FE6-A7F1-1CD7CEEC7567}" type="datetimeFigureOut">
              <a:rPr lang="tr-TR" smtClean="0"/>
              <a:t>5.04.2022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485BE-573C-4BC3-A1E2-139AC090F154}" type="slidenum">
              <a:rPr lang="tr-TR" smtClean="0"/>
              <a:t>‹#›</a:t>
            </a:fld>
            <a:endParaRPr lang="tr-TR"/>
          </a:p>
        </p:txBody>
      </p:sp>
    </p:spTree>
    <p:extLst>
      <p:ext uri="{BB962C8B-B14F-4D97-AF65-F5344CB8AC3E}">
        <p14:creationId xmlns:p14="http://schemas.microsoft.com/office/powerpoint/2010/main" val="618984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dirty="0" err="1" smtClean="0"/>
              <a:t>All</a:t>
            </a:r>
            <a:r>
              <a:rPr lang="tr-TR" dirty="0" smtClean="0"/>
              <a:t> </a:t>
            </a:r>
            <a:r>
              <a:rPr lang="tr-TR" dirty="0" err="1" smtClean="0"/>
              <a:t>Figures</a:t>
            </a:r>
            <a:endParaRPr lang="tr-TR" dirty="0"/>
          </a:p>
        </p:txBody>
      </p:sp>
      <p:sp>
        <p:nvSpPr>
          <p:cNvPr id="3" name="Alt Başlık 2"/>
          <p:cNvSpPr>
            <a:spLocks noGrp="1"/>
          </p:cNvSpPr>
          <p:nvPr>
            <p:ph type="subTitle" idx="1"/>
          </p:nvPr>
        </p:nvSpPr>
        <p:spPr/>
        <p:txBody>
          <a:bodyPr/>
          <a:lstStyle/>
          <a:p>
            <a:r>
              <a:rPr lang="en-US" dirty="0"/>
              <a:t>Bioinformatics Analysis of the Potentially Functional circRNA-miRNA-mRNA Network in Breast Cancer</a:t>
            </a:r>
            <a:endParaRPr lang="tr-TR" dirty="0"/>
          </a:p>
        </p:txBody>
      </p:sp>
    </p:spTree>
    <p:extLst>
      <p:ext uri="{BB962C8B-B14F-4D97-AF65-F5344CB8AC3E}">
        <p14:creationId xmlns:p14="http://schemas.microsoft.com/office/powerpoint/2010/main" val="855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23734" y="150811"/>
            <a:ext cx="7441821" cy="5649914"/>
          </a:xfrm>
        </p:spPr>
      </p:pic>
      <p:sp>
        <p:nvSpPr>
          <p:cNvPr id="4" name="Dikdörtgen 3"/>
          <p:cNvSpPr/>
          <p:nvPr/>
        </p:nvSpPr>
        <p:spPr>
          <a:xfrm>
            <a:off x="2023734" y="5934670"/>
            <a:ext cx="7441821" cy="923330"/>
          </a:xfrm>
          <a:prstGeom prst="rect">
            <a:avLst/>
          </a:prstGeom>
        </p:spPr>
        <p:txBody>
          <a:bodyPr wrap="square">
            <a:spAutoFit/>
          </a:bodyPr>
          <a:lstStyle/>
          <a:p>
            <a:pPr algn="just"/>
            <a:r>
              <a:rPr lang="en-US" b="1" dirty="0"/>
              <a:t>Fig. 9 </a:t>
            </a:r>
            <a:r>
              <a:rPr lang="en-US" dirty="0"/>
              <a:t>Survival analysis of selected genes from TCGA. </a:t>
            </a:r>
            <a:r>
              <a:rPr lang="tr-TR" dirty="0" smtClean="0"/>
              <a:t>a</a:t>
            </a:r>
            <a:r>
              <a:rPr lang="en-US" dirty="0" smtClean="0"/>
              <a:t>: </a:t>
            </a:r>
            <a:r>
              <a:rPr lang="en-US" dirty="0"/>
              <a:t>Disease-free survival of DLGAP5, </a:t>
            </a:r>
            <a:r>
              <a:rPr lang="tr-TR" dirty="0" smtClean="0"/>
              <a:t>b</a:t>
            </a:r>
            <a:r>
              <a:rPr lang="en-US" dirty="0" smtClean="0"/>
              <a:t>: </a:t>
            </a:r>
            <a:r>
              <a:rPr lang="en-US" dirty="0"/>
              <a:t>Disease-free survival of EXO1, </a:t>
            </a:r>
            <a:r>
              <a:rPr lang="tr-TR" dirty="0" smtClean="0"/>
              <a:t>c</a:t>
            </a:r>
            <a:r>
              <a:rPr lang="en-US" dirty="0" smtClean="0"/>
              <a:t>: </a:t>
            </a:r>
            <a:r>
              <a:rPr lang="en-US" dirty="0"/>
              <a:t>Disease-free survival of PRAME. </a:t>
            </a:r>
            <a:endParaRPr lang="tr-TR" dirty="0"/>
          </a:p>
        </p:txBody>
      </p:sp>
    </p:spTree>
    <p:extLst>
      <p:ext uri="{BB962C8B-B14F-4D97-AF65-F5344CB8AC3E}">
        <p14:creationId xmlns:p14="http://schemas.microsoft.com/office/powerpoint/2010/main" val="1970264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34912" y="126938"/>
            <a:ext cx="7351987" cy="5590989"/>
          </a:xfrm>
        </p:spPr>
      </p:pic>
      <p:sp>
        <p:nvSpPr>
          <p:cNvPr id="4" name="Dikdörtgen 3"/>
          <p:cNvSpPr/>
          <p:nvPr/>
        </p:nvSpPr>
        <p:spPr>
          <a:xfrm>
            <a:off x="2134912" y="5856852"/>
            <a:ext cx="7351987" cy="923330"/>
          </a:xfrm>
          <a:prstGeom prst="rect">
            <a:avLst/>
          </a:prstGeom>
        </p:spPr>
        <p:txBody>
          <a:bodyPr wrap="square">
            <a:spAutoFit/>
          </a:bodyPr>
          <a:lstStyle/>
          <a:p>
            <a:pPr algn="just"/>
            <a:r>
              <a:rPr lang="en-US" b="1" dirty="0"/>
              <a:t>Fig. 10 </a:t>
            </a:r>
            <a:r>
              <a:rPr lang="en-US" dirty="0"/>
              <a:t>Survival analysis of selected genes from GSE25066 dataset. </a:t>
            </a:r>
            <a:r>
              <a:rPr lang="en-US" dirty="0" smtClean="0"/>
              <a:t>a: </a:t>
            </a:r>
            <a:r>
              <a:rPr lang="en-US" dirty="0"/>
              <a:t>Disease-free survival of DLGAP5, </a:t>
            </a:r>
            <a:r>
              <a:rPr lang="tr-TR" dirty="0" smtClean="0"/>
              <a:t>b</a:t>
            </a:r>
            <a:r>
              <a:rPr lang="en-US" dirty="0" smtClean="0"/>
              <a:t>: </a:t>
            </a:r>
            <a:r>
              <a:rPr lang="en-US" dirty="0"/>
              <a:t>Disease-free survival of EXO1, </a:t>
            </a:r>
            <a:r>
              <a:rPr lang="tr-TR" dirty="0" smtClean="0"/>
              <a:t>c</a:t>
            </a:r>
            <a:r>
              <a:rPr lang="en-US" dirty="0" smtClean="0"/>
              <a:t>: </a:t>
            </a:r>
            <a:r>
              <a:rPr lang="en-US" dirty="0"/>
              <a:t>Disease-free survival of PRAME. </a:t>
            </a:r>
            <a:endParaRPr lang="tr-TR" dirty="0"/>
          </a:p>
        </p:txBody>
      </p:sp>
    </p:spTree>
    <p:extLst>
      <p:ext uri="{BB962C8B-B14F-4D97-AF65-F5344CB8AC3E}">
        <p14:creationId xmlns:p14="http://schemas.microsoft.com/office/powerpoint/2010/main" val="2805650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1167985" y="5594261"/>
            <a:ext cx="9663924" cy="1200329"/>
          </a:xfrm>
          <a:prstGeom prst="rect">
            <a:avLst/>
          </a:prstGeom>
        </p:spPr>
        <p:txBody>
          <a:bodyPr wrap="square">
            <a:spAutoFit/>
          </a:bodyPr>
          <a:lstStyle/>
          <a:p>
            <a:pPr algn="just"/>
            <a:r>
              <a:rPr lang="en-US" b="1" dirty="0"/>
              <a:t>Fig. </a:t>
            </a:r>
            <a:r>
              <a:rPr lang="en-US" b="1" dirty="0" smtClean="0"/>
              <a:t>1</a:t>
            </a:r>
            <a:r>
              <a:rPr lang="tr-TR" b="1" dirty="0" smtClean="0"/>
              <a:t>1</a:t>
            </a:r>
            <a:r>
              <a:rPr lang="en-US" b="1" dirty="0" smtClean="0"/>
              <a:t> </a:t>
            </a:r>
            <a:r>
              <a:rPr lang="en-US" dirty="0"/>
              <a:t>Survival analysis of SDC1 gene from TCGA and GSE25066 datasets. a: Overall survival of BC in TCGA, b: Disease-free survival of BC  in TCGA, c: Disease-free survival of BC in GSE25066, d: Overall survival of PAM50 subgroups in TCGA, e</a:t>
            </a:r>
            <a:r>
              <a:rPr lang="en-US" dirty="0" smtClean="0"/>
              <a:t>:</a:t>
            </a:r>
            <a:r>
              <a:rPr lang="tr-TR" dirty="0" smtClean="0"/>
              <a:t> </a:t>
            </a:r>
            <a:r>
              <a:rPr lang="en-US" dirty="0" smtClean="0"/>
              <a:t>Disease-free </a:t>
            </a:r>
            <a:r>
              <a:rPr lang="en-US" dirty="0"/>
              <a:t>survival of PAM50 subgroups in TCGA, f: Disease-free survival of PAM50 subgroups in GSE25066</a:t>
            </a:r>
            <a:r>
              <a:rPr lang="en-US" dirty="0" smtClean="0"/>
              <a:t>. </a:t>
            </a:r>
            <a:endParaRPr lang="tr-TR" dirty="0"/>
          </a:p>
        </p:txBody>
      </p:sp>
      <p:pic>
        <p:nvPicPr>
          <p:cNvPr id="6" name="İçerik Yer Tutucusu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7984" y="165100"/>
            <a:ext cx="9663924" cy="4992688"/>
          </a:xfrm>
        </p:spPr>
      </p:pic>
    </p:spTree>
    <p:extLst>
      <p:ext uri="{BB962C8B-B14F-4D97-AF65-F5344CB8AC3E}">
        <p14:creationId xmlns:p14="http://schemas.microsoft.com/office/powerpoint/2010/main" val="487353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71689" y="0"/>
            <a:ext cx="8786811" cy="6081855"/>
          </a:xfrm>
        </p:spPr>
      </p:pic>
      <p:sp>
        <p:nvSpPr>
          <p:cNvPr id="3" name="Dikdörtgen 2"/>
          <p:cNvSpPr/>
          <p:nvPr/>
        </p:nvSpPr>
        <p:spPr>
          <a:xfrm>
            <a:off x="104775" y="5934670"/>
            <a:ext cx="12087225" cy="923330"/>
          </a:xfrm>
          <a:prstGeom prst="rect">
            <a:avLst/>
          </a:prstGeom>
        </p:spPr>
        <p:txBody>
          <a:bodyPr wrap="square">
            <a:spAutoFit/>
          </a:bodyPr>
          <a:lstStyle/>
          <a:p>
            <a:pPr algn="just"/>
            <a:r>
              <a:rPr lang="en-US" b="1" dirty="0"/>
              <a:t>Fig. </a:t>
            </a:r>
            <a:r>
              <a:rPr lang="en-US" b="1" dirty="0" smtClean="0"/>
              <a:t>1</a:t>
            </a:r>
            <a:r>
              <a:rPr lang="tr-TR" b="1" dirty="0" smtClean="0"/>
              <a:t>2</a:t>
            </a:r>
            <a:r>
              <a:rPr lang="en-US" b="1" dirty="0" smtClean="0"/>
              <a:t> </a:t>
            </a:r>
            <a:r>
              <a:rPr lang="en-US" dirty="0"/>
              <a:t>Enrichment analysis results for the significant signaling pathways that the three miRNAs related according to the MIENTURNET (http://userver.bio.uniroma1.it/apps/mienturnet/). a: KEGG </a:t>
            </a:r>
            <a:r>
              <a:rPr lang="en-US" dirty="0" err="1"/>
              <a:t>patways</a:t>
            </a:r>
            <a:r>
              <a:rPr lang="en-US" dirty="0"/>
              <a:t>, b: </a:t>
            </a:r>
            <a:r>
              <a:rPr lang="en-US" dirty="0" err="1"/>
              <a:t>Reactome</a:t>
            </a:r>
            <a:r>
              <a:rPr lang="en-US" dirty="0"/>
              <a:t> pathways, c: Disease Ontology, d: </a:t>
            </a:r>
            <a:r>
              <a:rPr lang="en-US" dirty="0" err="1"/>
              <a:t>WikiPathways</a:t>
            </a:r>
            <a:r>
              <a:rPr lang="en-US" dirty="0"/>
              <a:t>.</a:t>
            </a:r>
            <a:endParaRPr lang="tr-TR" dirty="0"/>
          </a:p>
        </p:txBody>
      </p:sp>
    </p:spTree>
    <p:extLst>
      <p:ext uri="{BB962C8B-B14F-4D97-AF65-F5344CB8AC3E}">
        <p14:creationId xmlns:p14="http://schemas.microsoft.com/office/powerpoint/2010/main" val="3489788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0014" y="148431"/>
            <a:ext cx="9066330" cy="6122354"/>
          </a:xfrm>
        </p:spPr>
      </p:pic>
      <p:sp>
        <p:nvSpPr>
          <p:cNvPr id="3" name="Dikdörtgen 2"/>
          <p:cNvSpPr/>
          <p:nvPr/>
        </p:nvSpPr>
        <p:spPr>
          <a:xfrm>
            <a:off x="7820025" y="4248211"/>
            <a:ext cx="4181475" cy="2308324"/>
          </a:xfrm>
          <a:prstGeom prst="rect">
            <a:avLst/>
          </a:prstGeom>
        </p:spPr>
        <p:txBody>
          <a:bodyPr wrap="square">
            <a:spAutoFit/>
          </a:bodyPr>
          <a:lstStyle/>
          <a:p>
            <a:pPr algn="just"/>
            <a:r>
              <a:rPr lang="tr-TR" b="1" dirty="0" err="1"/>
              <a:t>Fig</a:t>
            </a:r>
            <a:r>
              <a:rPr lang="tr-TR" b="1" dirty="0"/>
              <a:t>. </a:t>
            </a:r>
            <a:r>
              <a:rPr lang="tr-TR" b="1" dirty="0" smtClean="0"/>
              <a:t>13 </a:t>
            </a:r>
            <a:r>
              <a:rPr lang="tr-TR" dirty="0"/>
              <a:t>circRNA–miRNA–mRNA </a:t>
            </a:r>
            <a:r>
              <a:rPr lang="tr-TR" dirty="0" err="1"/>
              <a:t>regulatory</a:t>
            </a:r>
            <a:r>
              <a:rPr lang="tr-TR" dirty="0"/>
              <a:t> network. </a:t>
            </a:r>
            <a:r>
              <a:rPr lang="tr-TR" dirty="0" err="1"/>
              <a:t>The</a:t>
            </a:r>
            <a:r>
              <a:rPr lang="tr-TR" dirty="0"/>
              <a:t> network </a:t>
            </a:r>
            <a:r>
              <a:rPr lang="tr-TR" dirty="0" err="1"/>
              <a:t>consisting</a:t>
            </a:r>
            <a:r>
              <a:rPr lang="tr-TR" dirty="0"/>
              <a:t> of </a:t>
            </a:r>
            <a:r>
              <a:rPr lang="tr-TR" dirty="0" err="1"/>
              <a:t>three</a:t>
            </a:r>
            <a:r>
              <a:rPr lang="tr-TR" dirty="0"/>
              <a:t> </a:t>
            </a:r>
            <a:r>
              <a:rPr lang="tr-TR" dirty="0" err="1"/>
              <a:t>cricRNAs</a:t>
            </a:r>
            <a:r>
              <a:rPr lang="tr-TR" dirty="0"/>
              <a:t> (hsa_circRNA_000585, hsa_circRNA_101004, </a:t>
            </a:r>
            <a:r>
              <a:rPr lang="tr-TR" dirty="0" err="1"/>
              <a:t>and</a:t>
            </a:r>
            <a:r>
              <a:rPr lang="tr-TR" dirty="0"/>
              <a:t> hsa_circRNA_100435), </a:t>
            </a:r>
            <a:r>
              <a:rPr lang="tr-TR" dirty="0" err="1"/>
              <a:t>three</a:t>
            </a:r>
            <a:r>
              <a:rPr lang="tr-TR" dirty="0"/>
              <a:t> </a:t>
            </a:r>
            <a:r>
              <a:rPr lang="tr-TR" dirty="0" err="1"/>
              <a:t>miRNAs</a:t>
            </a:r>
            <a:r>
              <a:rPr lang="tr-TR" dirty="0"/>
              <a:t> (miR-486-5p, miR-141-5p, </a:t>
            </a:r>
            <a:r>
              <a:rPr lang="tr-TR" dirty="0" err="1"/>
              <a:t>and</a:t>
            </a:r>
            <a:r>
              <a:rPr lang="tr-TR" dirty="0"/>
              <a:t> miR-183-5p) </a:t>
            </a:r>
            <a:r>
              <a:rPr lang="tr-TR" dirty="0" err="1"/>
              <a:t>and</a:t>
            </a:r>
            <a:r>
              <a:rPr lang="tr-TR" dirty="0"/>
              <a:t> 339 </a:t>
            </a:r>
            <a:r>
              <a:rPr lang="tr-TR" dirty="0" err="1"/>
              <a:t>genes</a:t>
            </a:r>
            <a:r>
              <a:rPr lang="tr-TR" dirty="0"/>
              <a:t> </a:t>
            </a:r>
            <a:r>
              <a:rPr lang="tr-TR" dirty="0" err="1"/>
              <a:t>was</a:t>
            </a:r>
            <a:r>
              <a:rPr lang="tr-TR" dirty="0"/>
              <a:t> </a:t>
            </a:r>
            <a:r>
              <a:rPr lang="tr-TR" dirty="0" err="1"/>
              <a:t>generated</a:t>
            </a:r>
            <a:r>
              <a:rPr lang="tr-TR" dirty="0"/>
              <a:t> </a:t>
            </a:r>
            <a:r>
              <a:rPr lang="tr-TR" dirty="0" err="1"/>
              <a:t>by</a:t>
            </a:r>
            <a:r>
              <a:rPr lang="tr-TR" dirty="0"/>
              <a:t> </a:t>
            </a:r>
            <a:r>
              <a:rPr lang="tr-TR" dirty="0" err="1"/>
              <a:t>Cytoscape</a:t>
            </a:r>
            <a:r>
              <a:rPr lang="tr-TR" dirty="0"/>
              <a:t> 3.9.0.</a:t>
            </a:r>
          </a:p>
        </p:txBody>
      </p:sp>
    </p:spTree>
    <p:extLst>
      <p:ext uri="{BB962C8B-B14F-4D97-AF65-F5344CB8AC3E}">
        <p14:creationId xmlns:p14="http://schemas.microsoft.com/office/powerpoint/2010/main" val="1831731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6177644" cy="6672263"/>
          </a:xfrm>
        </p:spPr>
      </p:pic>
      <p:sp>
        <p:nvSpPr>
          <p:cNvPr id="3" name="Dikdörtgen 2"/>
          <p:cNvSpPr/>
          <p:nvPr/>
        </p:nvSpPr>
        <p:spPr>
          <a:xfrm>
            <a:off x="6572250" y="2333685"/>
            <a:ext cx="5372100" cy="4524315"/>
          </a:xfrm>
          <a:prstGeom prst="rect">
            <a:avLst/>
          </a:prstGeom>
        </p:spPr>
        <p:txBody>
          <a:bodyPr wrap="square">
            <a:spAutoFit/>
          </a:bodyPr>
          <a:lstStyle/>
          <a:p>
            <a:pPr algn="just"/>
            <a:r>
              <a:rPr lang="en-US" b="1" dirty="0"/>
              <a:t>Fig. </a:t>
            </a:r>
            <a:r>
              <a:rPr lang="en-US" b="1" dirty="0" smtClean="0"/>
              <a:t>1</a:t>
            </a:r>
            <a:r>
              <a:rPr lang="tr-TR" b="1" dirty="0"/>
              <a:t>4</a:t>
            </a:r>
            <a:r>
              <a:rPr lang="en-US" b="1" dirty="0" smtClean="0"/>
              <a:t> </a:t>
            </a:r>
            <a:r>
              <a:rPr lang="en-US" dirty="0"/>
              <a:t>Identification of </a:t>
            </a:r>
            <a:r>
              <a:rPr lang="en-US" dirty="0" err="1"/>
              <a:t>hubgenes</a:t>
            </a:r>
            <a:r>
              <a:rPr lang="en-US" dirty="0"/>
              <a:t> from the PPI network with the bottleneck algorithm using the </a:t>
            </a:r>
            <a:r>
              <a:rPr lang="en-US" dirty="0" err="1"/>
              <a:t>cytoHubba</a:t>
            </a:r>
            <a:r>
              <a:rPr lang="en-US" dirty="0"/>
              <a:t> [cite] </a:t>
            </a:r>
            <a:r>
              <a:rPr lang="en-US" dirty="0" err="1"/>
              <a:t>Cytoscape</a:t>
            </a:r>
            <a:r>
              <a:rPr lang="en-US" dirty="0"/>
              <a:t> plugin. The node color changes gradually from blue to red in ascending order according to the log2(</a:t>
            </a:r>
            <a:r>
              <a:rPr lang="en-US" dirty="0" err="1"/>
              <a:t>foldchange</a:t>
            </a:r>
            <a:r>
              <a:rPr lang="en-US" dirty="0"/>
              <a:t>) of genes. a: A PPI network of the 339 target genes that exert momentous roles in BC. This network consists of 138 nodes and 780 edges. The node size changes gradually from small to large in ascending order according to the number of the PMIDs from </a:t>
            </a:r>
            <a:r>
              <a:rPr lang="en-US" dirty="0" err="1"/>
              <a:t>DisGeNET</a:t>
            </a:r>
            <a:r>
              <a:rPr lang="en-US" dirty="0"/>
              <a:t> per gene. b: A PPI network of the 10 </a:t>
            </a:r>
            <a:r>
              <a:rPr lang="en-US" dirty="0" err="1"/>
              <a:t>hubgenes</a:t>
            </a:r>
            <a:r>
              <a:rPr lang="en-US" dirty="0"/>
              <a:t> (colored blue and red) and 4 extended genes (colored gray) that extracted from a. This network consists of 14 (10 </a:t>
            </a:r>
            <a:r>
              <a:rPr lang="en-US" dirty="0" err="1"/>
              <a:t>hubgenes</a:t>
            </a:r>
            <a:r>
              <a:rPr lang="en-US" dirty="0"/>
              <a:t> and 4 extended genes) nodes and 24 (14 between </a:t>
            </a:r>
            <a:r>
              <a:rPr lang="en-US" dirty="0" err="1"/>
              <a:t>hubgenes</a:t>
            </a:r>
            <a:r>
              <a:rPr lang="en-US" dirty="0"/>
              <a:t> and 10 between extended genes) edges. PPI protein–protein interaction, BC: Breast Cancer.</a:t>
            </a:r>
            <a:endParaRPr lang="tr-TR" dirty="0"/>
          </a:p>
        </p:txBody>
      </p:sp>
    </p:spTree>
    <p:extLst>
      <p:ext uri="{BB962C8B-B14F-4D97-AF65-F5344CB8AC3E}">
        <p14:creationId xmlns:p14="http://schemas.microsoft.com/office/powerpoint/2010/main" val="4255114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1376" y="483582"/>
            <a:ext cx="8965046" cy="4488468"/>
          </a:xfrm>
        </p:spPr>
      </p:pic>
      <p:sp>
        <p:nvSpPr>
          <p:cNvPr id="3" name="Dikdörtgen 2"/>
          <p:cNvSpPr/>
          <p:nvPr/>
        </p:nvSpPr>
        <p:spPr>
          <a:xfrm>
            <a:off x="1581377" y="5232389"/>
            <a:ext cx="8965046" cy="1200329"/>
          </a:xfrm>
          <a:prstGeom prst="rect">
            <a:avLst/>
          </a:prstGeom>
        </p:spPr>
        <p:txBody>
          <a:bodyPr wrap="square">
            <a:spAutoFit/>
          </a:bodyPr>
          <a:lstStyle/>
          <a:p>
            <a:pPr algn="just"/>
            <a:r>
              <a:rPr lang="tr-TR" b="1" dirty="0" err="1"/>
              <a:t>Fig</a:t>
            </a:r>
            <a:r>
              <a:rPr lang="tr-TR" b="1" dirty="0"/>
              <a:t>. </a:t>
            </a:r>
            <a:r>
              <a:rPr lang="tr-TR" b="1" dirty="0" smtClean="0"/>
              <a:t>15 </a:t>
            </a:r>
            <a:r>
              <a:rPr lang="tr-TR" dirty="0"/>
              <a:t>CircRNA–miRNA–</a:t>
            </a:r>
            <a:r>
              <a:rPr lang="tr-TR" dirty="0" err="1"/>
              <a:t>hubgene</a:t>
            </a:r>
            <a:r>
              <a:rPr lang="tr-TR" dirty="0"/>
              <a:t> network. </a:t>
            </a:r>
            <a:r>
              <a:rPr lang="tr-TR" dirty="0" err="1"/>
              <a:t>The</a:t>
            </a:r>
            <a:r>
              <a:rPr lang="tr-TR" dirty="0"/>
              <a:t> network </a:t>
            </a:r>
            <a:r>
              <a:rPr lang="tr-TR" dirty="0" err="1"/>
              <a:t>consisting</a:t>
            </a:r>
            <a:r>
              <a:rPr lang="tr-TR" dirty="0"/>
              <a:t> of </a:t>
            </a:r>
            <a:r>
              <a:rPr lang="tr-TR" dirty="0" err="1"/>
              <a:t>three</a:t>
            </a:r>
            <a:r>
              <a:rPr lang="tr-TR" dirty="0"/>
              <a:t> </a:t>
            </a:r>
            <a:r>
              <a:rPr lang="tr-TR" dirty="0" err="1"/>
              <a:t>cricRNAs</a:t>
            </a:r>
            <a:r>
              <a:rPr lang="tr-TR" dirty="0"/>
              <a:t> (hsa_circRNA_000585, hsa_circRNA_101004, </a:t>
            </a:r>
            <a:r>
              <a:rPr lang="tr-TR" dirty="0" err="1"/>
              <a:t>and</a:t>
            </a:r>
            <a:r>
              <a:rPr lang="tr-TR" dirty="0"/>
              <a:t> hsa_circRNA_100435), </a:t>
            </a:r>
            <a:r>
              <a:rPr lang="tr-TR" dirty="0" err="1"/>
              <a:t>three</a:t>
            </a:r>
            <a:r>
              <a:rPr lang="tr-TR" dirty="0"/>
              <a:t> </a:t>
            </a:r>
            <a:r>
              <a:rPr lang="tr-TR" dirty="0" err="1"/>
              <a:t>miRNAs</a:t>
            </a:r>
            <a:r>
              <a:rPr lang="tr-TR" dirty="0"/>
              <a:t> (miR-486-5p, miR-141-5p, </a:t>
            </a:r>
            <a:r>
              <a:rPr lang="tr-TR" dirty="0" err="1"/>
              <a:t>and</a:t>
            </a:r>
            <a:r>
              <a:rPr lang="tr-TR" dirty="0"/>
              <a:t> miR-183-5p) </a:t>
            </a:r>
            <a:r>
              <a:rPr lang="tr-TR" dirty="0" err="1"/>
              <a:t>and</a:t>
            </a:r>
            <a:r>
              <a:rPr lang="tr-TR" dirty="0"/>
              <a:t> 10 </a:t>
            </a:r>
            <a:r>
              <a:rPr lang="tr-TR" dirty="0" err="1"/>
              <a:t>hubgenes</a:t>
            </a:r>
            <a:r>
              <a:rPr lang="tr-TR" dirty="0"/>
              <a:t> (AHNAK, CAV1, CDK1, EGR1, FGF2, FOS, KIF11, PPARG, SDC1, </a:t>
            </a:r>
            <a:r>
              <a:rPr lang="tr-TR" dirty="0" err="1"/>
              <a:t>and</a:t>
            </a:r>
            <a:r>
              <a:rPr lang="tr-TR" dirty="0"/>
              <a:t> TNXB) </a:t>
            </a:r>
            <a:r>
              <a:rPr lang="tr-TR" dirty="0" err="1"/>
              <a:t>was</a:t>
            </a:r>
            <a:r>
              <a:rPr lang="tr-TR" dirty="0"/>
              <a:t> </a:t>
            </a:r>
            <a:r>
              <a:rPr lang="tr-TR" dirty="0" err="1"/>
              <a:t>generated</a:t>
            </a:r>
            <a:r>
              <a:rPr lang="tr-TR" dirty="0"/>
              <a:t> </a:t>
            </a:r>
            <a:r>
              <a:rPr lang="tr-TR" dirty="0" err="1"/>
              <a:t>by</a:t>
            </a:r>
            <a:r>
              <a:rPr lang="tr-TR" dirty="0"/>
              <a:t> </a:t>
            </a:r>
            <a:r>
              <a:rPr lang="tr-TR" dirty="0" err="1"/>
              <a:t>Cytoscape</a:t>
            </a:r>
            <a:r>
              <a:rPr lang="tr-TR" dirty="0"/>
              <a:t> 3.9.0.</a:t>
            </a:r>
          </a:p>
        </p:txBody>
      </p:sp>
    </p:spTree>
    <p:extLst>
      <p:ext uri="{BB962C8B-B14F-4D97-AF65-F5344CB8AC3E}">
        <p14:creationId xmlns:p14="http://schemas.microsoft.com/office/powerpoint/2010/main" val="976432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92036" y="217020"/>
            <a:ext cx="6929115" cy="6555185"/>
          </a:xfrm>
        </p:spPr>
      </p:pic>
      <p:sp>
        <p:nvSpPr>
          <p:cNvPr id="3" name="Dikdörtgen 2"/>
          <p:cNvSpPr/>
          <p:nvPr/>
        </p:nvSpPr>
        <p:spPr>
          <a:xfrm>
            <a:off x="7994760" y="2801887"/>
            <a:ext cx="3663840" cy="3970318"/>
          </a:xfrm>
          <a:prstGeom prst="rect">
            <a:avLst/>
          </a:prstGeom>
        </p:spPr>
        <p:txBody>
          <a:bodyPr wrap="square">
            <a:spAutoFit/>
          </a:bodyPr>
          <a:lstStyle/>
          <a:p>
            <a:pPr algn="just"/>
            <a:r>
              <a:rPr lang="tr-TR" b="1" dirty="0" err="1"/>
              <a:t>Fig</a:t>
            </a:r>
            <a:r>
              <a:rPr lang="tr-TR" b="1" dirty="0"/>
              <a:t>. </a:t>
            </a:r>
            <a:r>
              <a:rPr lang="tr-TR" b="1" dirty="0" smtClean="0"/>
              <a:t>16 </a:t>
            </a:r>
            <a:r>
              <a:rPr lang="tr-TR" dirty="0"/>
              <a:t>Top </a:t>
            </a:r>
            <a:r>
              <a:rPr lang="tr-TR" dirty="0" err="1"/>
              <a:t>five</a:t>
            </a:r>
            <a:r>
              <a:rPr lang="tr-TR" dirty="0"/>
              <a:t> Gene </a:t>
            </a:r>
            <a:r>
              <a:rPr lang="tr-TR" dirty="0" err="1"/>
              <a:t>Ontology</a:t>
            </a:r>
            <a:r>
              <a:rPr lang="tr-TR" dirty="0"/>
              <a:t> (GO) </a:t>
            </a:r>
            <a:r>
              <a:rPr lang="tr-TR" dirty="0" err="1"/>
              <a:t>enrichment</a:t>
            </a:r>
            <a:r>
              <a:rPr lang="tr-TR" dirty="0"/>
              <a:t> </a:t>
            </a:r>
            <a:r>
              <a:rPr lang="tr-TR" dirty="0" err="1"/>
              <a:t>annotations</a:t>
            </a:r>
            <a:r>
              <a:rPr lang="tr-TR" dirty="0"/>
              <a:t> of </a:t>
            </a:r>
            <a:r>
              <a:rPr lang="tr-TR" dirty="0" err="1"/>
              <a:t>the</a:t>
            </a:r>
            <a:r>
              <a:rPr lang="tr-TR" dirty="0"/>
              <a:t> ten </a:t>
            </a:r>
            <a:r>
              <a:rPr lang="tr-TR" dirty="0" err="1"/>
              <a:t>hubgenes</a:t>
            </a:r>
            <a:r>
              <a:rPr lang="tr-TR" dirty="0"/>
              <a:t>: a: </a:t>
            </a:r>
            <a:r>
              <a:rPr lang="tr-TR" dirty="0" err="1"/>
              <a:t>biological</a:t>
            </a:r>
            <a:r>
              <a:rPr lang="tr-TR" dirty="0"/>
              <a:t> </a:t>
            </a:r>
            <a:r>
              <a:rPr lang="tr-TR" dirty="0" err="1"/>
              <a:t>process</a:t>
            </a:r>
            <a:r>
              <a:rPr lang="tr-TR" dirty="0"/>
              <a:t>, b: </a:t>
            </a:r>
            <a:r>
              <a:rPr lang="tr-TR" dirty="0" err="1"/>
              <a:t>cellular</a:t>
            </a:r>
            <a:r>
              <a:rPr lang="tr-TR" dirty="0"/>
              <a:t> </a:t>
            </a:r>
            <a:r>
              <a:rPr lang="tr-TR" dirty="0" err="1"/>
              <a:t>component</a:t>
            </a:r>
            <a:r>
              <a:rPr lang="tr-TR" dirty="0"/>
              <a:t>, c: </a:t>
            </a:r>
            <a:r>
              <a:rPr lang="tr-TR" dirty="0" err="1"/>
              <a:t>molecularfunction</a:t>
            </a:r>
            <a:r>
              <a:rPr lang="tr-TR" dirty="0"/>
              <a:t>. GO </a:t>
            </a:r>
            <a:r>
              <a:rPr lang="tr-TR" dirty="0" err="1"/>
              <a:t>analysis</a:t>
            </a:r>
            <a:r>
              <a:rPr lang="tr-TR" dirty="0"/>
              <a:t> </a:t>
            </a:r>
            <a:r>
              <a:rPr lang="tr-TR" dirty="0" err="1"/>
              <a:t>was</a:t>
            </a:r>
            <a:r>
              <a:rPr lang="tr-TR" dirty="0"/>
              <a:t> </a:t>
            </a:r>
            <a:r>
              <a:rPr lang="tr-TR" dirty="0" err="1"/>
              <a:t>conducted</a:t>
            </a:r>
            <a:r>
              <a:rPr lang="tr-TR" dirty="0"/>
              <a:t> </a:t>
            </a:r>
            <a:r>
              <a:rPr lang="tr-TR" dirty="0" err="1"/>
              <a:t>by</a:t>
            </a:r>
            <a:r>
              <a:rPr lang="tr-TR" dirty="0"/>
              <a:t> ‘</a:t>
            </a:r>
            <a:r>
              <a:rPr lang="tr-TR" dirty="0" err="1"/>
              <a:t>Enrichr</a:t>
            </a:r>
            <a:r>
              <a:rPr lang="tr-TR" dirty="0"/>
              <a:t>’ web </a:t>
            </a:r>
            <a:r>
              <a:rPr lang="tr-TR" dirty="0" err="1"/>
              <a:t>tool</a:t>
            </a:r>
            <a:r>
              <a:rPr lang="tr-TR" dirty="0"/>
              <a:t> (https://maayanlab.cloud/Enrichr/) </a:t>
            </a:r>
            <a:r>
              <a:rPr lang="tr-TR" dirty="0" err="1"/>
              <a:t>and</a:t>
            </a:r>
            <a:r>
              <a:rPr lang="tr-TR" dirty="0"/>
              <a:t> </a:t>
            </a:r>
            <a:r>
              <a:rPr lang="tr-TR" dirty="0" err="1"/>
              <a:t>visualized</a:t>
            </a:r>
            <a:r>
              <a:rPr lang="tr-TR" dirty="0"/>
              <a:t> </a:t>
            </a:r>
            <a:r>
              <a:rPr lang="tr-TR" dirty="0" err="1"/>
              <a:t>by</a:t>
            </a:r>
            <a:r>
              <a:rPr lang="tr-TR" dirty="0"/>
              <a:t> R </a:t>
            </a:r>
            <a:r>
              <a:rPr lang="tr-TR" dirty="0" err="1"/>
              <a:t>package</a:t>
            </a:r>
            <a:r>
              <a:rPr lang="tr-TR" dirty="0"/>
              <a:t> ‘ggplot2’. </a:t>
            </a:r>
            <a:r>
              <a:rPr lang="tr-TR" dirty="0" err="1"/>
              <a:t>DEGs</a:t>
            </a:r>
            <a:r>
              <a:rPr lang="tr-TR" dirty="0"/>
              <a:t>: </a:t>
            </a:r>
            <a:r>
              <a:rPr lang="tr-TR" dirty="0" err="1"/>
              <a:t>Differentially</a:t>
            </a:r>
            <a:r>
              <a:rPr lang="tr-TR" dirty="0"/>
              <a:t> </a:t>
            </a:r>
            <a:r>
              <a:rPr lang="tr-TR" dirty="0" err="1"/>
              <a:t>expressed</a:t>
            </a:r>
            <a:r>
              <a:rPr lang="tr-TR" dirty="0"/>
              <a:t> </a:t>
            </a:r>
            <a:r>
              <a:rPr lang="tr-TR" dirty="0" err="1"/>
              <a:t>genes</a:t>
            </a:r>
            <a:r>
              <a:rPr lang="tr-TR" dirty="0"/>
              <a:t>. FDR: </a:t>
            </a:r>
            <a:r>
              <a:rPr lang="tr-TR" dirty="0" err="1"/>
              <a:t>False</a:t>
            </a:r>
            <a:r>
              <a:rPr lang="tr-TR" dirty="0"/>
              <a:t> </a:t>
            </a:r>
            <a:r>
              <a:rPr lang="tr-TR" dirty="0" err="1"/>
              <a:t>discovery</a:t>
            </a:r>
            <a:r>
              <a:rPr lang="tr-TR" dirty="0"/>
              <a:t> rate, is an </a:t>
            </a:r>
            <a:r>
              <a:rPr lang="tr-TR" dirty="0" err="1"/>
              <a:t>adjusted</a:t>
            </a:r>
            <a:r>
              <a:rPr lang="tr-TR" dirty="0"/>
              <a:t> p-</a:t>
            </a:r>
            <a:r>
              <a:rPr lang="tr-TR" dirty="0" err="1"/>
              <a:t>value</a:t>
            </a:r>
            <a:r>
              <a:rPr lang="tr-TR" dirty="0"/>
              <a:t> </a:t>
            </a:r>
            <a:r>
              <a:rPr lang="tr-TR" dirty="0" err="1"/>
              <a:t>calculated</a:t>
            </a:r>
            <a:r>
              <a:rPr lang="tr-TR" dirty="0"/>
              <a:t> </a:t>
            </a:r>
            <a:r>
              <a:rPr lang="tr-TR" dirty="0" err="1"/>
              <a:t>using</a:t>
            </a:r>
            <a:r>
              <a:rPr lang="tr-TR" dirty="0"/>
              <a:t> </a:t>
            </a:r>
            <a:r>
              <a:rPr lang="tr-TR" dirty="0" err="1"/>
              <a:t>the</a:t>
            </a:r>
            <a:r>
              <a:rPr lang="tr-TR" dirty="0"/>
              <a:t> </a:t>
            </a:r>
            <a:r>
              <a:rPr lang="tr-TR" dirty="0" err="1"/>
              <a:t>Benjamini-Hochberg</a:t>
            </a:r>
            <a:r>
              <a:rPr lang="tr-TR" dirty="0"/>
              <a:t> </a:t>
            </a:r>
            <a:r>
              <a:rPr lang="tr-TR" dirty="0" err="1"/>
              <a:t>method</a:t>
            </a:r>
            <a:r>
              <a:rPr lang="tr-TR" dirty="0"/>
              <a:t> </a:t>
            </a:r>
            <a:r>
              <a:rPr lang="tr-TR" dirty="0" err="1"/>
              <a:t>for</a:t>
            </a:r>
            <a:r>
              <a:rPr lang="tr-TR" dirty="0"/>
              <a:t> </a:t>
            </a:r>
            <a:r>
              <a:rPr lang="tr-TR" dirty="0" err="1"/>
              <a:t>correction</a:t>
            </a:r>
            <a:r>
              <a:rPr lang="tr-TR" dirty="0"/>
              <a:t> </a:t>
            </a:r>
            <a:r>
              <a:rPr lang="tr-TR" dirty="0" err="1"/>
              <a:t>for</a:t>
            </a:r>
            <a:r>
              <a:rPr lang="tr-TR" dirty="0"/>
              <a:t> </a:t>
            </a:r>
            <a:r>
              <a:rPr lang="tr-TR" dirty="0" err="1"/>
              <a:t>multiple</a:t>
            </a:r>
            <a:r>
              <a:rPr lang="tr-TR" dirty="0"/>
              <a:t> </a:t>
            </a:r>
            <a:r>
              <a:rPr lang="tr-TR" dirty="0" err="1"/>
              <a:t>hypotheses</a:t>
            </a:r>
            <a:r>
              <a:rPr lang="tr-TR" dirty="0"/>
              <a:t> </a:t>
            </a:r>
            <a:r>
              <a:rPr lang="tr-TR" dirty="0" err="1"/>
              <a:t>testing</a:t>
            </a:r>
            <a:r>
              <a:rPr lang="tr-TR" dirty="0"/>
              <a:t>.</a:t>
            </a:r>
          </a:p>
        </p:txBody>
      </p:sp>
    </p:spTree>
    <p:extLst>
      <p:ext uri="{BB962C8B-B14F-4D97-AF65-F5344CB8AC3E}">
        <p14:creationId xmlns:p14="http://schemas.microsoft.com/office/powerpoint/2010/main" val="1777045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71625" y="-16186"/>
            <a:ext cx="9193275" cy="5674035"/>
          </a:xfrm>
        </p:spPr>
      </p:pic>
      <p:sp>
        <p:nvSpPr>
          <p:cNvPr id="3" name="Dikdörtgen 2"/>
          <p:cNvSpPr/>
          <p:nvPr/>
        </p:nvSpPr>
        <p:spPr>
          <a:xfrm>
            <a:off x="0" y="5780782"/>
            <a:ext cx="12192000" cy="1077218"/>
          </a:xfrm>
          <a:prstGeom prst="rect">
            <a:avLst/>
          </a:prstGeom>
        </p:spPr>
        <p:txBody>
          <a:bodyPr wrap="square">
            <a:spAutoFit/>
          </a:bodyPr>
          <a:lstStyle/>
          <a:p>
            <a:pPr algn="just"/>
            <a:r>
              <a:rPr lang="tr-TR" sz="1600" b="1" dirty="0" err="1"/>
              <a:t>Fig</a:t>
            </a:r>
            <a:r>
              <a:rPr lang="tr-TR" sz="1600" b="1" dirty="0"/>
              <a:t>. </a:t>
            </a:r>
            <a:r>
              <a:rPr lang="tr-TR" sz="1600" b="1" dirty="0" smtClean="0"/>
              <a:t>17 </a:t>
            </a:r>
            <a:r>
              <a:rPr lang="tr-TR" sz="1600" dirty="0" err="1"/>
              <a:t>The</a:t>
            </a:r>
            <a:r>
              <a:rPr lang="tr-TR" sz="1600" dirty="0"/>
              <a:t> </a:t>
            </a:r>
            <a:r>
              <a:rPr lang="tr-TR" sz="1600" dirty="0" err="1"/>
              <a:t>s</a:t>
            </a:r>
            <a:r>
              <a:rPr lang="tr-TR" sz="1600" dirty="0" err="1" smtClean="0"/>
              <a:t>ignificantly</a:t>
            </a:r>
            <a:r>
              <a:rPr lang="tr-TR" sz="1600" dirty="0" smtClean="0"/>
              <a:t> </a:t>
            </a:r>
            <a:r>
              <a:rPr lang="tr-TR" sz="1600" dirty="0" err="1"/>
              <a:t>enriched</a:t>
            </a:r>
            <a:r>
              <a:rPr lang="tr-TR" sz="1600" dirty="0"/>
              <a:t> Kyoto Encyclopedia of </a:t>
            </a:r>
            <a:r>
              <a:rPr lang="tr-TR" sz="1600" dirty="0" err="1"/>
              <a:t>genes</a:t>
            </a:r>
            <a:r>
              <a:rPr lang="tr-TR" sz="1600" dirty="0"/>
              <a:t> </a:t>
            </a:r>
            <a:r>
              <a:rPr lang="tr-TR" sz="1600" dirty="0" err="1"/>
              <a:t>and</a:t>
            </a:r>
            <a:r>
              <a:rPr lang="tr-TR" sz="1600" dirty="0"/>
              <a:t> </a:t>
            </a:r>
            <a:r>
              <a:rPr lang="tr-TR" sz="1600" dirty="0" err="1"/>
              <a:t>genomes</a:t>
            </a:r>
            <a:r>
              <a:rPr lang="tr-TR" sz="1600" dirty="0"/>
              <a:t> (KEGG) </a:t>
            </a:r>
            <a:r>
              <a:rPr lang="tr-TR" sz="1600" dirty="0" err="1" smtClean="0"/>
              <a:t>pathways</a:t>
            </a:r>
            <a:r>
              <a:rPr lang="tr-TR" sz="1600" dirty="0" smtClean="0"/>
              <a:t> </a:t>
            </a:r>
            <a:r>
              <a:rPr lang="tr-TR" sz="1600" dirty="0" err="1" smtClean="0"/>
              <a:t>with</a:t>
            </a:r>
            <a:r>
              <a:rPr lang="tr-TR" sz="1600" dirty="0" smtClean="0"/>
              <a:t> </a:t>
            </a:r>
            <a:r>
              <a:rPr lang="tr-TR" sz="1600" dirty="0"/>
              <a:t>a FDR &lt; 0.05. </a:t>
            </a:r>
            <a:r>
              <a:rPr lang="tr-TR" sz="1600" dirty="0" smtClean="0"/>
              <a:t>KEGG </a:t>
            </a:r>
            <a:r>
              <a:rPr lang="tr-TR" sz="1600" dirty="0" err="1" smtClean="0"/>
              <a:t>analyze</a:t>
            </a:r>
            <a:r>
              <a:rPr lang="tr-TR" sz="1600" dirty="0" smtClean="0"/>
              <a:t> </a:t>
            </a:r>
            <a:r>
              <a:rPr lang="tr-TR" sz="1600" dirty="0" err="1" smtClean="0"/>
              <a:t>was</a:t>
            </a:r>
            <a:r>
              <a:rPr lang="tr-TR" sz="1600" dirty="0" smtClean="0"/>
              <a:t> </a:t>
            </a:r>
            <a:r>
              <a:rPr lang="tr-TR" sz="1600" dirty="0" err="1"/>
              <a:t>conducted</a:t>
            </a:r>
            <a:r>
              <a:rPr lang="tr-TR" sz="1600" dirty="0"/>
              <a:t> </a:t>
            </a:r>
            <a:r>
              <a:rPr lang="tr-TR" sz="1600" dirty="0" err="1"/>
              <a:t>by</a:t>
            </a:r>
            <a:r>
              <a:rPr lang="tr-TR" sz="1600" dirty="0"/>
              <a:t> ‘</a:t>
            </a:r>
            <a:r>
              <a:rPr lang="tr-TR" sz="1600" dirty="0" err="1"/>
              <a:t>Enrichr</a:t>
            </a:r>
            <a:r>
              <a:rPr lang="tr-TR" sz="1600" dirty="0"/>
              <a:t>’ web </a:t>
            </a:r>
            <a:r>
              <a:rPr lang="tr-TR" sz="1600" dirty="0" err="1"/>
              <a:t>tool</a:t>
            </a:r>
            <a:r>
              <a:rPr lang="tr-TR" sz="1600" dirty="0"/>
              <a:t> (https://maayanlab.cloud/Enrichr/) </a:t>
            </a:r>
            <a:r>
              <a:rPr lang="tr-TR" sz="1600" dirty="0" err="1"/>
              <a:t>and</a:t>
            </a:r>
            <a:r>
              <a:rPr lang="tr-TR" sz="1600" dirty="0"/>
              <a:t> </a:t>
            </a:r>
            <a:r>
              <a:rPr lang="tr-TR" sz="1600" dirty="0" err="1"/>
              <a:t>visualized</a:t>
            </a:r>
            <a:r>
              <a:rPr lang="tr-TR" sz="1600" dirty="0"/>
              <a:t> </a:t>
            </a:r>
            <a:r>
              <a:rPr lang="tr-TR" sz="1600" dirty="0" err="1"/>
              <a:t>by</a:t>
            </a:r>
            <a:r>
              <a:rPr lang="tr-TR" sz="1600" dirty="0"/>
              <a:t> R </a:t>
            </a:r>
            <a:r>
              <a:rPr lang="tr-TR" sz="1600" dirty="0" err="1"/>
              <a:t>package</a:t>
            </a:r>
            <a:r>
              <a:rPr lang="tr-TR" sz="1600" dirty="0"/>
              <a:t> ‘ggplot2’. </a:t>
            </a:r>
            <a:r>
              <a:rPr lang="en-US" sz="1600" dirty="0"/>
              <a:t>Cohort </a:t>
            </a:r>
            <a:r>
              <a:rPr lang="en-US" sz="1600" dirty="0" smtClean="0"/>
              <a:t>plot</a:t>
            </a:r>
            <a:r>
              <a:rPr lang="tr-TR" sz="1600" dirty="0" smtClean="0"/>
              <a:t> </a:t>
            </a:r>
            <a:r>
              <a:rPr lang="en-US" sz="1600" dirty="0" smtClean="0"/>
              <a:t>shows </a:t>
            </a:r>
            <a:r>
              <a:rPr lang="en-US" sz="1600" dirty="0"/>
              <a:t>that the </a:t>
            </a:r>
            <a:r>
              <a:rPr lang="tr-TR" sz="1600" dirty="0"/>
              <a:t>t</a:t>
            </a:r>
            <a:r>
              <a:rPr lang="en-US" sz="1600" dirty="0" err="1" smtClean="0"/>
              <a:t>en</a:t>
            </a:r>
            <a:r>
              <a:rPr lang="en-US" sz="1600" dirty="0" smtClean="0"/>
              <a:t> </a:t>
            </a:r>
            <a:r>
              <a:rPr lang="tr-TR" sz="1600" dirty="0" err="1" smtClean="0"/>
              <a:t>hub</a:t>
            </a:r>
            <a:r>
              <a:rPr lang="tr-TR" sz="1600" dirty="0" smtClean="0"/>
              <a:t> </a:t>
            </a:r>
            <a:r>
              <a:rPr lang="en-US" sz="1600" dirty="0" smtClean="0"/>
              <a:t>genes </a:t>
            </a:r>
            <a:r>
              <a:rPr lang="en-US" sz="1600" dirty="0"/>
              <a:t>are correlated via ribbons with their assigned KEGG terms</a:t>
            </a:r>
            <a:r>
              <a:rPr lang="en-US" sz="1600" dirty="0" smtClean="0"/>
              <a:t>.</a:t>
            </a:r>
            <a:r>
              <a:rPr lang="tr-TR" sz="1600" dirty="0" smtClean="0"/>
              <a:t> FDR</a:t>
            </a:r>
            <a:r>
              <a:rPr lang="tr-TR" sz="1600" dirty="0"/>
              <a:t>: </a:t>
            </a:r>
            <a:r>
              <a:rPr lang="tr-TR" sz="1600" dirty="0" err="1"/>
              <a:t>False</a:t>
            </a:r>
            <a:r>
              <a:rPr lang="tr-TR" sz="1600" dirty="0"/>
              <a:t> </a:t>
            </a:r>
            <a:r>
              <a:rPr lang="tr-TR" sz="1600" dirty="0" err="1"/>
              <a:t>discovery</a:t>
            </a:r>
            <a:r>
              <a:rPr lang="tr-TR" sz="1600" dirty="0"/>
              <a:t> rate, is an </a:t>
            </a:r>
            <a:r>
              <a:rPr lang="tr-TR" sz="1600" dirty="0" err="1"/>
              <a:t>adjusted</a:t>
            </a:r>
            <a:r>
              <a:rPr lang="tr-TR" sz="1600" dirty="0"/>
              <a:t> p-</a:t>
            </a:r>
            <a:r>
              <a:rPr lang="tr-TR" sz="1600" dirty="0" err="1"/>
              <a:t>value</a:t>
            </a:r>
            <a:r>
              <a:rPr lang="tr-TR" sz="1600" dirty="0"/>
              <a:t> </a:t>
            </a:r>
            <a:r>
              <a:rPr lang="tr-TR" sz="1600" dirty="0" err="1"/>
              <a:t>calculated</a:t>
            </a:r>
            <a:r>
              <a:rPr lang="tr-TR" sz="1600" dirty="0"/>
              <a:t> </a:t>
            </a:r>
            <a:r>
              <a:rPr lang="tr-TR" sz="1600" dirty="0" err="1"/>
              <a:t>using</a:t>
            </a:r>
            <a:r>
              <a:rPr lang="tr-TR" sz="1600" dirty="0"/>
              <a:t> </a:t>
            </a:r>
            <a:r>
              <a:rPr lang="tr-TR" sz="1600" dirty="0" err="1"/>
              <a:t>the</a:t>
            </a:r>
            <a:r>
              <a:rPr lang="tr-TR" sz="1600" dirty="0"/>
              <a:t> </a:t>
            </a:r>
            <a:r>
              <a:rPr lang="tr-TR" sz="1600" dirty="0" err="1"/>
              <a:t>Benjamini-Hochberg</a:t>
            </a:r>
            <a:r>
              <a:rPr lang="tr-TR" sz="1600" dirty="0"/>
              <a:t> </a:t>
            </a:r>
            <a:r>
              <a:rPr lang="tr-TR" sz="1600" dirty="0" err="1"/>
              <a:t>method</a:t>
            </a:r>
            <a:r>
              <a:rPr lang="tr-TR" sz="1600" dirty="0"/>
              <a:t> </a:t>
            </a:r>
            <a:r>
              <a:rPr lang="tr-TR" sz="1600" dirty="0" err="1"/>
              <a:t>for</a:t>
            </a:r>
            <a:r>
              <a:rPr lang="tr-TR" sz="1600" dirty="0"/>
              <a:t> </a:t>
            </a:r>
            <a:r>
              <a:rPr lang="tr-TR" sz="1600" dirty="0" err="1"/>
              <a:t>correction</a:t>
            </a:r>
            <a:r>
              <a:rPr lang="tr-TR" sz="1600" dirty="0"/>
              <a:t> </a:t>
            </a:r>
            <a:r>
              <a:rPr lang="tr-TR" sz="1600" dirty="0" err="1"/>
              <a:t>for</a:t>
            </a:r>
            <a:r>
              <a:rPr lang="tr-TR" sz="1600" dirty="0"/>
              <a:t> </a:t>
            </a:r>
            <a:r>
              <a:rPr lang="tr-TR" sz="1600" dirty="0" err="1"/>
              <a:t>multiple</a:t>
            </a:r>
            <a:r>
              <a:rPr lang="tr-TR" sz="1600" dirty="0"/>
              <a:t> </a:t>
            </a:r>
            <a:r>
              <a:rPr lang="tr-TR" sz="1600" dirty="0" err="1"/>
              <a:t>hypotheses</a:t>
            </a:r>
            <a:r>
              <a:rPr lang="tr-TR" sz="1600" dirty="0"/>
              <a:t> </a:t>
            </a:r>
            <a:r>
              <a:rPr lang="tr-TR" sz="1600" dirty="0" err="1"/>
              <a:t>testing</a:t>
            </a:r>
            <a:r>
              <a:rPr lang="tr-TR" sz="1600" dirty="0"/>
              <a:t>.</a:t>
            </a:r>
          </a:p>
        </p:txBody>
      </p:sp>
    </p:spTree>
    <p:extLst>
      <p:ext uri="{BB962C8B-B14F-4D97-AF65-F5344CB8AC3E}">
        <p14:creationId xmlns:p14="http://schemas.microsoft.com/office/powerpoint/2010/main" val="3841927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1761153" y="6182803"/>
            <a:ext cx="7668597" cy="646331"/>
          </a:xfrm>
          <a:prstGeom prst="rect">
            <a:avLst/>
          </a:prstGeom>
        </p:spPr>
        <p:txBody>
          <a:bodyPr wrap="square">
            <a:spAutoFit/>
          </a:bodyPr>
          <a:lstStyle/>
          <a:p>
            <a:pPr algn="just"/>
            <a:r>
              <a:rPr lang="tr-TR" b="1" dirty="0" err="1"/>
              <a:t>Fig</a:t>
            </a:r>
            <a:r>
              <a:rPr lang="tr-TR" b="1" dirty="0"/>
              <a:t>. </a:t>
            </a:r>
            <a:r>
              <a:rPr lang="tr-TR" b="1" dirty="0" smtClean="0"/>
              <a:t>18 </a:t>
            </a:r>
            <a:r>
              <a:rPr lang="en-US" dirty="0"/>
              <a:t>The summary of possible role of circRNA/ miRNA/ gene axis in BC pathogenesis according to our study</a:t>
            </a:r>
            <a:r>
              <a:rPr lang="en-US" dirty="0" smtClean="0"/>
              <a:t>.</a:t>
            </a:r>
            <a:r>
              <a:rPr lang="tr-TR" dirty="0" smtClean="0"/>
              <a:t> </a:t>
            </a:r>
            <a:endParaRPr lang="tr-TR" dirty="0"/>
          </a:p>
        </p:txBody>
      </p:sp>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1153" y="243910"/>
            <a:ext cx="7668597" cy="5818585"/>
          </a:xfrm>
          <a:prstGeom prst="rect">
            <a:avLst/>
          </a:prstGeom>
        </p:spPr>
      </p:pic>
    </p:spTree>
    <p:extLst>
      <p:ext uri="{BB962C8B-B14F-4D97-AF65-F5344CB8AC3E}">
        <p14:creationId xmlns:p14="http://schemas.microsoft.com/office/powerpoint/2010/main" val="152389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2859977" y="5949713"/>
            <a:ext cx="6641331" cy="369332"/>
          </a:xfrm>
          <a:prstGeom prst="rect">
            <a:avLst/>
          </a:prstGeom>
        </p:spPr>
        <p:txBody>
          <a:bodyPr wrap="square">
            <a:spAutoFit/>
          </a:bodyPr>
          <a:lstStyle/>
          <a:p>
            <a:pPr algn="ctr"/>
            <a:r>
              <a:rPr lang="en-US" b="1" dirty="0"/>
              <a:t>Fig. 1 </a:t>
            </a:r>
            <a:r>
              <a:rPr lang="en-US" dirty="0"/>
              <a:t>The diagram of circRNA-miRNA-gene relationship</a:t>
            </a:r>
            <a:endParaRPr lang="tr-TR" dirty="0"/>
          </a:p>
        </p:txBody>
      </p:sp>
      <p:pic>
        <p:nvPicPr>
          <p:cNvPr id="6" name="İçerik Yer Tutucusu 5"/>
          <p:cNvPicPr>
            <a:picLocks noGrp="1" noChangeAspect="1"/>
          </p:cNvPicPr>
          <p:nvPr>
            <p:ph idx="1"/>
          </p:nvPr>
        </p:nvPicPr>
        <p:blipFill>
          <a:blip r:embed="rId2"/>
          <a:stretch>
            <a:fillRect/>
          </a:stretch>
        </p:blipFill>
        <p:spPr>
          <a:xfrm>
            <a:off x="2859977" y="257175"/>
            <a:ext cx="6641331" cy="5500687"/>
          </a:xfrm>
          <a:prstGeom prst="rect">
            <a:avLst/>
          </a:prstGeom>
        </p:spPr>
      </p:pic>
    </p:spTree>
    <p:extLst>
      <p:ext uri="{BB962C8B-B14F-4D97-AF65-F5344CB8AC3E}">
        <p14:creationId xmlns:p14="http://schemas.microsoft.com/office/powerpoint/2010/main" val="342598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783" y="610303"/>
            <a:ext cx="11260434" cy="4547483"/>
          </a:xfrm>
        </p:spPr>
      </p:pic>
      <p:sp>
        <p:nvSpPr>
          <p:cNvPr id="3" name="Dikdörtgen 2"/>
          <p:cNvSpPr/>
          <p:nvPr/>
        </p:nvSpPr>
        <p:spPr>
          <a:xfrm>
            <a:off x="465783" y="5406320"/>
            <a:ext cx="11260434" cy="923330"/>
          </a:xfrm>
          <a:prstGeom prst="rect">
            <a:avLst/>
          </a:prstGeom>
        </p:spPr>
        <p:txBody>
          <a:bodyPr wrap="square">
            <a:spAutoFit/>
          </a:bodyPr>
          <a:lstStyle/>
          <a:p>
            <a:pPr algn="just"/>
            <a:r>
              <a:rPr lang="en-US" b="1" dirty="0"/>
              <a:t>Fig. 2  </a:t>
            </a:r>
            <a:r>
              <a:rPr lang="en-US" dirty="0"/>
              <a:t>The steps of the BC PAM50 subtype analysis. The miRNA–mRNA interactions were predicted with </a:t>
            </a:r>
            <a:r>
              <a:rPr lang="en-US" dirty="0" err="1"/>
              <a:t>mirDB</a:t>
            </a:r>
            <a:r>
              <a:rPr lang="en-US" dirty="0"/>
              <a:t> (v6), </a:t>
            </a:r>
            <a:r>
              <a:rPr lang="en-US" dirty="0" err="1"/>
              <a:t>miRWalk</a:t>
            </a:r>
            <a:r>
              <a:rPr lang="en-US" dirty="0"/>
              <a:t> (v3), and </a:t>
            </a:r>
            <a:r>
              <a:rPr lang="en-US" dirty="0" err="1"/>
              <a:t>miRTarBase</a:t>
            </a:r>
            <a:r>
              <a:rPr lang="en-US" dirty="0"/>
              <a:t> (Release 8.0). DE: Differentially expressed, CSCD(v2.0): Cancer-specific circRNAs database, BC: Breast Cancer.</a:t>
            </a:r>
            <a:endParaRPr lang="tr-TR" dirty="0"/>
          </a:p>
        </p:txBody>
      </p:sp>
    </p:spTree>
    <p:extLst>
      <p:ext uri="{BB962C8B-B14F-4D97-AF65-F5344CB8AC3E}">
        <p14:creationId xmlns:p14="http://schemas.microsoft.com/office/powerpoint/2010/main" val="22414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9657" y="88921"/>
            <a:ext cx="7819944" cy="6769079"/>
          </a:xfrm>
        </p:spPr>
      </p:pic>
      <p:sp>
        <p:nvSpPr>
          <p:cNvPr id="3" name="Dikdörtgen 2"/>
          <p:cNvSpPr/>
          <p:nvPr/>
        </p:nvSpPr>
        <p:spPr>
          <a:xfrm>
            <a:off x="4710113" y="4994999"/>
            <a:ext cx="7038975" cy="1477328"/>
          </a:xfrm>
          <a:prstGeom prst="rect">
            <a:avLst/>
          </a:prstGeom>
        </p:spPr>
        <p:txBody>
          <a:bodyPr wrap="square">
            <a:spAutoFit/>
          </a:bodyPr>
          <a:lstStyle/>
          <a:p>
            <a:pPr algn="just"/>
            <a:r>
              <a:rPr lang="en-US" b="1" dirty="0"/>
              <a:t>Fig. 3 </a:t>
            </a:r>
            <a:r>
              <a:rPr lang="en-US" dirty="0"/>
              <a:t>The volcano plot for DECs in BC based on the two microarray datasets from GEO and intersected up- and down regulated circRNAs. a: GSE101124, b: GSE182471, c: The intersected up- and down-regulated circRNAs between the GSE101124 and the GSE182471 datasets. DECs: differently expressed circRNAs. BC: Breast cancer.</a:t>
            </a:r>
            <a:endParaRPr lang="tr-TR" dirty="0"/>
          </a:p>
        </p:txBody>
      </p:sp>
    </p:spTree>
    <p:extLst>
      <p:ext uri="{BB962C8B-B14F-4D97-AF65-F5344CB8AC3E}">
        <p14:creationId xmlns:p14="http://schemas.microsoft.com/office/powerpoint/2010/main" val="3733355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5442" y="88921"/>
            <a:ext cx="5673825" cy="6769079"/>
          </a:xfrm>
        </p:spPr>
      </p:pic>
      <p:sp>
        <p:nvSpPr>
          <p:cNvPr id="3" name="Dikdörtgen 2"/>
          <p:cNvSpPr/>
          <p:nvPr/>
        </p:nvSpPr>
        <p:spPr>
          <a:xfrm>
            <a:off x="6599329" y="5241013"/>
            <a:ext cx="5402171" cy="1477328"/>
          </a:xfrm>
          <a:prstGeom prst="rect">
            <a:avLst/>
          </a:prstGeom>
        </p:spPr>
        <p:txBody>
          <a:bodyPr wrap="square">
            <a:spAutoFit/>
          </a:bodyPr>
          <a:lstStyle/>
          <a:p>
            <a:pPr algn="just"/>
            <a:r>
              <a:rPr lang="en-US" b="1" dirty="0"/>
              <a:t>Fig. 4 </a:t>
            </a:r>
            <a:r>
              <a:rPr lang="en-US" dirty="0" err="1"/>
              <a:t>Heatmap</a:t>
            </a:r>
            <a:r>
              <a:rPr lang="en-US" dirty="0"/>
              <a:t> for the overlapped up- and down-regulated DECs in individual microarray datasets, a: GSE101124, b: GSE182471. The </a:t>
            </a:r>
            <a:r>
              <a:rPr lang="en-US" dirty="0" err="1"/>
              <a:t>heatmap</a:t>
            </a:r>
            <a:r>
              <a:rPr lang="en-US" dirty="0"/>
              <a:t> was generated by R package ‘</a:t>
            </a:r>
            <a:r>
              <a:rPr lang="en-US" dirty="0" err="1"/>
              <a:t>gplots</a:t>
            </a:r>
            <a:r>
              <a:rPr lang="en-US" dirty="0"/>
              <a:t>’. DECs: differently expressed circRNAs.</a:t>
            </a:r>
            <a:endParaRPr lang="tr-TR" dirty="0"/>
          </a:p>
        </p:txBody>
      </p:sp>
    </p:spTree>
    <p:extLst>
      <p:ext uri="{BB962C8B-B14F-4D97-AF65-F5344CB8AC3E}">
        <p14:creationId xmlns:p14="http://schemas.microsoft.com/office/powerpoint/2010/main" val="193238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6986" y="550566"/>
            <a:ext cx="11028385" cy="4364333"/>
          </a:xfrm>
        </p:spPr>
      </p:pic>
      <p:sp>
        <p:nvSpPr>
          <p:cNvPr id="3" name="Dikdörtgen 2"/>
          <p:cNvSpPr/>
          <p:nvPr/>
        </p:nvSpPr>
        <p:spPr>
          <a:xfrm>
            <a:off x="516986" y="5072063"/>
            <a:ext cx="11028385" cy="646331"/>
          </a:xfrm>
          <a:prstGeom prst="rect">
            <a:avLst/>
          </a:prstGeom>
        </p:spPr>
        <p:txBody>
          <a:bodyPr wrap="square">
            <a:spAutoFit/>
          </a:bodyPr>
          <a:lstStyle/>
          <a:p>
            <a:pPr algn="just"/>
            <a:r>
              <a:rPr lang="en-US" b="1" dirty="0"/>
              <a:t>Fig. 5 </a:t>
            </a:r>
            <a:r>
              <a:rPr lang="en-US" dirty="0"/>
              <a:t>Structural patterns of the three DECs by the Cancer-Specific CircRNA (CSCD v2.0, http://geneyun.net/CSCD2/), a: has_circRNA_0000375, b: has_circRNA_0000515, c: has_circRNA_0016201. DECs: differently expressed circRNAs.</a:t>
            </a:r>
            <a:endParaRPr lang="tr-TR" dirty="0"/>
          </a:p>
        </p:txBody>
      </p:sp>
    </p:spTree>
    <p:extLst>
      <p:ext uri="{BB962C8B-B14F-4D97-AF65-F5344CB8AC3E}">
        <p14:creationId xmlns:p14="http://schemas.microsoft.com/office/powerpoint/2010/main" val="314155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60747" y="23329"/>
            <a:ext cx="7626154" cy="5330885"/>
          </a:xfrm>
        </p:spPr>
      </p:pic>
      <p:sp>
        <p:nvSpPr>
          <p:cNvPr id="3" name="Dikdörtgen 2"/>
          <p:cNvSpPr/>
          <p:nvPr/>
        </p:nvSpPr>
        <p:spPr>
          <a:xfrm>
            <a:off x="123825" y="5380672"/>
            <a:ext cx="12068175" cy="1477328"/>
          </a:xfrm>
          <a:prstGeom prst="rect">
            <a:avLst/>
          </a:prstGeom>
        </p:spPr>
        <p:txBody>
          <a:bodyPr wrap="square">
            <a:spAutoFit/>
          </a:bodyPr>
          <a:lstStyle/>
          <a:p>
            <a:pPr algn="just"/>
            <a:r>
              <a:rPr lang="tr-TR" b="1" dirty="0" err="1"/>
              <a:t>Fig</a:t>
            </a:r>
            <a:r>
              <a:rPr lang="tr-TR" b="1" dirty="0"/>
              <a:t>. 6 </a:t>
            </a:r>
            <a:r>
              <a:rPr lang="tr-TR" dirty="0" err="1"/>
              <a:t>The</a:t>
            </a:r>
            <a:r>
              <a:rPr lang="tr-TR" dirty="0"/>
              <a:t> </a:t>
            </a:r>
            <a:r>
              <a:rPr lang="tr-TR" dirty="0" err="1"/>
              <a:t>combined</a:t>
            </a:r>
            <a:r>
              <a:rPr lang="tr-TR" dirty="0"/>
              <a:t> </a:t>
            </a:r>
            <a:r>
              <a:rPr lang="tr-TR" dirty="0" err="1"/>
              <a:t>violin</a:t>
            </a:r>
            <a:r>
              <a:rPr lang="tr-TR" dirty="0"/>
              <a:t> </a:t>
            </a:r>
            <a:r>
              <a:rPr lang="tr-TR" dirty="0" err="1"/>
              <a:t>and</a:t>
            </a:r>
            <a:r>
              <a:rPr lang="tr-TR" dirty="0"/>
              <a:t> </a:t>
            </a:r>
            <a:r>
              <a:rPr lang="tr-TR" dirty="0" err="1"/>
              <a:t>box</a:t>
            </a:r>
            <a:r>
              <a:rPr lang="tr-TR" dirty="0"/>
              <a:t> </a:t>
            </a:r>
            <a:r>
              <a:rPr lang="tr-TR" dirty="0" err="1"/>
              <a:t>plots</a:t>
            </a:r>
            <a:r>
              <a:rPr lang="tr-TR" dirty="0"/>
              <a:t> </a:t>
            </a:r>
            <a:r>
              <a:rPr lang="tr-TR" dirty="0" err="1"/>
              <a:t>for</a:t>
            </a:r>
            <a:r>
              <a:rPr lang="tr-TR" dirty="0"/>
              <a:t> </a:t>
            </a:r>
            <a:r>
              <a:rPr lang="tr-TR" dirty="0" err="1"/>
              <a:t>the</a:t>
            </a:r>
            <a:r>
              <a:rPr lang="tr-TR" dirty="0"/>
              <a:t> </a:t>
            </a:r>
            <a:r>
              <a:rPr lang="tr-TR" dirty="0" err="1"/>
              <a:t>normalized</a:t>
            </a:r>
            <a:r>
              <a:rPr lang="tr-TR" dirty="0"/>
              <a:t> </a:t>
            </a:r>
            <a:r>
              <a:rPr lang="tr-TR" dirty="0" err="1"/>
              <a:t>expression</a:t>
            </a:r>
            <a:r>
              <a:rPr lang="tr-TR" dirty="0"/>
              <a:t> </a:t>
            </a:r>
            <a:r>
              <a:rPr lang="tr-TR" dirty="0" err="1"/>
              <a:t>values</a:t>
            </a:r>
            <a:r>
              <a:rPr lang="tr-TR" dirty="0"/>
              <a:t> of hsa_circRNA_101004, hsa_circRNA_000585, hsa_circRNA_100435 in GSE101124 </a:t>
            </a:r>
            <a:r>
              <a:rPr lang="tr-TR" dirty="0" err="1"/>
              <a:t>and</a:t>
            </a:r>
            <a:r>
              <a:rPr lang="tr-TR" dirty="0"/>
              <a:t> GSE182471 </a:t>
            </a:r>
            <a:r>
              <a:rPr lang="tr-TR" dirty="0" err="1"/>
              <a:t>datasets</a:t>
            </a:r>
            <a:r>
              <a:rPr lang="tr-TR" dirty="0"/>
              <a:t> </a:t>
            </a:r>
            <a:r>
              <a:rPr lang="tr-TR" dirty="0" err="1"/>
              <a:t>by</a:t>
            </a:r>
            <a:r>
              <a:rPr lang="tr-TR" dirty="0"/>
              <a:t> </a:t>
            </a:r>
            <a:r>
              <a:rPr lang="tr-TR" dirty="0" err="1"/>
              <a:t>the</a:t>
            </a:r>
            <a:r>
              <a:rPr lang="tr-TR" dirty="0"/>
              <a:t> </a:t>
            </a:r>
            <a:r>
              <a:rPr lang="tr-TR" dirty="0" err="1"/>
              <a:t>unpaired</a:t>
            </a:r>
            <a:r>
              <a:rPr lang="tr-TR" dirty="0"/>
              <a:t> </a:t>
            </a:r>
            <a:r>
              <a:rPr lang="tr-TR" dirty="0" err="1"/>
              <a:t>two-samples</a:t>
            </a:r>
            <a:r>
              <a:rPr lang="tr-TR" dirty="0"/>
              <a:t> </a:t>
            </a:r>
            <a:r>
              <a:rPr lang="tr-TR" dirty="0" err="1"/>
              <a:t>wilcoxon</a:t>
            </a:r>
            <a:r>
              <a:rPr lang="tr-TR" dirty="0"/>
              <a:t> test </a:t>
            </a:r>
            <a:r>
              <a:rPr lang="tr-TR" dirty="0" err="1"/>
              <a:t>according</a:t>
            </a:r>
            <a:r>
              <a:rPr lang="tr-TR" dirty="0"/>
              <a:t> </a:t>
            </a:r>
            <a:r>
              <a:rPr lang="tr-TR" dirty="0" err="1"/>
              <a:t>to</a:t>
            </a:r>
            <a:r>
              <a:rPr lang="tr-TR" dirty="0"/>
              <a:t> </a:t>
            </a:r>
            <a:r>
              <a:rPr lang="tr-TR" dirty="0" err="1"/>
              <a:t>tumor</a:t>
            </a:r>
            <a:r>
              <a:rPr lang="tr-TR" dirty="0"/>
              <a:t> </a:t>
            </a:r>
            <a:r>
              <a:rPr lang="tr-TR" dirty="0" err="1"/>
              <a:t>and</a:t>
            </a:r>
            <a:r>
              <a:rPr lang="tr-TR" dirty="0"/>
              <a:t> </a:t>
            </a:r>
            <a:r>
              <a:rPr lang="tr-TR" dirty="0" err="1"/>
              <a:t>control</a:t>
            </a:r>
            <a:r>
              <a:rPr lang="tr-TR" dirty="0"/>
              <a:t> </a:t>
            </a:r>
            <a:r>
              <a:rPr lang="tr-TR" dirty="0" err="1"/>
              <a:t>samples</a:t>
            </a:r>
            <a:r>
              <a:rPr lang="tr-TR" dirty="0"/>
              <a:t>. a: hsa_circRNA_101004 in GSE101124, b: hsa_circRNA_000585 in GSE101124, c: hsa_circRNA_100435 in GSE101124, d: hsa_circRNA_101004 in GSE182471, e: hsa_circRNA_000585 in GSE182471, f: hsa_circRNA_100435 in GSE182471.</a:t>
            </a:r>
          </a:p>
        </p:txBody>
      </p:sp>
    </p:spTree>
    <p:extLst>
      <p:ext uri="{BB962C8B-B14F-4D97-AF65-F5344CB8AC3E}">
        <p14:creationId xmlns:p14="http://schemas.microsoft.com/office/powerpoint/2010/main" val="1953589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4903" y="150812"/>
            <a:ext cx="7894590" cy="6235700"/>
          </a:xfrm>
        </p:spPr>
      </p:pic>
      <p:sp>
        <p:nvSpPr>
          <p:cNvPr id="3" name="Dikdörtgen 2"/>
          <p:cNvSpPr/>
          <p:nvPr/>
        </p:nvSpPr>
        <p:spPr>
          <a:xfrm>
            <a:off x="4633913" y="4632186"/>
            <a:ext cx="7267575" cy="1754326"/>
          </a:xfrm>
          <a:prstGeom prst="rect">
            <a:avLst/>
          </a:prstGeom>
        </p:spPr>
        <p:txBody>
          <a:bodyPr wrap="square">
            <a:spAutoFit/>
          </a:bodyPr>
          <a:lstStyle/>
          <a:p>
            <a:pPr algn="just"/>
            <a:r>
              <a:rPr lang="en-US" b="1" dirty="0"/>
              <a:t>Fig. 7 </a:t>
            </a:r>
            <a:r>
              <a:rPr lang="en-US" dirty="0"/>
              <a:t>The volcano plot for DEMs in BC based on the two microarray datasets from TCGA and EGA, and intersected up- and down regulated miRNAs a: TCGA, b: METABRIC, c: The intersected up- and down-regulated miRNAs from shared miRNAs in the TCGA and the METABRIC datasets, DEMs: </a:t>
            </a:r>
            <a:r>
              <a:rPr lang="en-US" dirty="0" err="1"/>
              <a:t>Differentialy</a:t>
            </a:r>
            <a:r>
              <a:rPr lang="en-US" dirty="0"/>
              <a:t> expressed miRNAs. EGA: European Genome-phenome Archive. BC: Breast cancer.</a:t>
            </a:r>
            <a:endParaRPr lang="tr-TR" dirty="0"/>
          </a:p>
        </p:txBody>
      </p:sp>
    </p:spTree>
    <p:extLst>
      <p:ext uri="{BB962C8B-B14F-4D97-AF65-F5344CB8AC3E}">
        <p14:creationId xmlns:p14="http://schemas.microsoft.com/office/powerpoint/2010/main" val="287240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1600" y="190017"/>
            <a:ext cx="8186153" cy="5433534"/>
          </a:xfrm>
        </p:spPr>
      </p:pic>
      <p:sp>
        <p:nvSpPr>
          <p:cNvPr id="3" name="Dikdörtgen 2"/>
          <p:cNvSpPr/>
          <p:nvPr/>
        </p:nvSpPr>
        <p:spPr>
          <a:xfrm>
            <a:off x="0" y="5657671"/>
            <a:ext cx="12192000" cy="1200329"/>
          </a:xfrm>
          <a:prstGeom prst="rect">
            <a:avLst/>
          </a:prstGeom>
        </p:spPr>
        <p:txBody>
          <a:bodyPr wrap="square">
            <a:spAutoFit/>
          </a:bodyPr>
          <a:lstStyle/>
          <a:p>
            <a:pPr algn="just"/>
            <a:r>
              <a:rPr lang="tr-TR" b="1" dirty="0" err="1"/>
              <a:t>Fig</a:t>
            </a:r>
            <a:r>
              <a:rPr lang="tr-TR" b="1" dirty="0"/>
              <a:t>. 8 </a:t>
            </a:r>
            <a:r>
              <a:rPr lang="tr-TR" dirty="0" err="1"/>
              <a:t>The</a:t>
            </a:r>
            <a:r>
              <a:rPr lang="tr-TR" dirty="0"/>
              <a:t> </a:t>
            </a:r>
            <a:r>
              <a:rPr lang="tr-TR" dirty="0" err="1"/>
              <a:t>combined</a:t>
            </a:r>
            <a:r>
              <a:rPr lang="tr-TR" dirty="0"/>
              <a:t> </a:t>
            </a:r>
            <a:r>
              <a:rPr lang="tr-TR" dirty="0" err="1"/>
              <a:t>violin</a:t>
            </a:r>
            <a:r>
              <a:rPr lang="tr-TR" dirty="0"/>
              <a:t> </a:t>
            </a:r>
            <a:r>
              <a:rPr lang="tr-TR" dirty="0" err="1"/>
              <a:t>and</a:t>
            </a:r>
            <a:r>
              <a:rPr lang="tr-TR" dirty="0"/>
              <a:t> </a:t>
            </a:r>
            <a:r>
              <a:rPr lang="tr-TR" dirty="0" err="1"/>
              <a:t>box</a:t>
            </a:r>
            <a:r>
              <a:rPr lang="tr-TR" dirty="0"/>
              <a:t> </a:t>
            </a:r>
            <a:r>
              <a:rPr lang="tr-TR" dirty="0" err="1"/>
              <a:t>plots</a:t>
            </a:r>
            <a:r>
              <a:rPr lang="tr-TR" dirty="0"/>
              <a:t> </a:t>
            </a:r>
            <a:r>
              <a:rPr lang="tr-TR" dirty="0" err="1"/>
              <a:t>for</a:t>
            </a:r>
            <a:r>
              <a:rPr lang="tr-TR" dirty="0"/>
              <a:t> </a:t>
            </a:r>
            <a:r>
              <a:rPr lang="tr-TR" dirty="0" err="1"/>
              <a:t>the</a:t>
            </a:r>
            <a:r>
              <a:rPr lang="tr-TR" dirty="0"/>
              <a:t> </a:t>
            </a:r>
            <a:r>
              <a:rPr lang="tr-TR" dirty="0" err="1"/>
              <a:t>normalized</a:t>
            </a:r>
            <a:r>
              <a:rPr lang="tr-TR" dirty="0"/>
              <a:t> </a:t>
            </a:r>
            <a:r>
              <a:rPr lang="tr-TR" dirty="0" err="1"/>
              <a:t>expression</a:t>
            </a:r>
            <a:r>
              <a:rPr lang="tr-TR" dirty="0"/>
              <a:t> </a:t>
            </a:r>
            <a:r>
              <a:rPr lang="tr-TR" dirty="0" err="1"/>
              <a:t>values</a:t>
            </a:r>
            <a:r>
              <a:rPr lang="tr-TR" dirty="0"/>
              <a:t> of </a:t>
            </a:r>
            <a:r>
              <a:rPr lang="tr-TR" dirty="0" smtClean="0"/>
              <a:t>miR-141-5p</a:t>
            </a:r>
            <a:r>
              <a:rPr lang="tr-TR" dirty="0"/>
              <a:t>, </a:t>
            </a:r>
            <a:r>
              <a:rPr lang="tr-TR" dirty="0" smtClean="0"/>
              <a:t>miR-183-5p</a:t>
            </a:r>
            <a:r>
              <a:rPr lang="tr-TR" dirty="0"/>
              <a:t>, </a:t>
            </a:r>
            <a:r>
              <a:rPr lang="tr-TR" dirty="0" err="1"/>
              <a:t>and</a:t>
            </a:r>
            <a:r>
              <a:rPr lang="tr-TR" dirty="0"/>
              <a:t> </a:t>
            </a:r>
            <a:r>
              <a:rPr lang="tr-TR" dirty="0" smtClean="0"/>
              <a:t>miR-486-5p </a:t>
            </a:r>
            <a:r>
              <a:rPr lang="tr-TR" dirty="0"/>
              <a:t>in TCGA </a:t>
            </a:r>
            <a:r>
              <a:rPr lang="tr-TR" dirty="0" err="1"/>
              <a:t>and</a:t>
            </a:r>
            <a:r>
              <a:rPr lang="tr-TR" dirty="0"/>
              <a:t> METABRIC </a:t>
            </a:r>
            <a:r>
              <a:rPr lang="tr-TR" dirty="0" err="1"/>
              <a:t>datasets</a:t>
            </a:r>
            <a:r>
              <a:rPr lang="tr-TR" dirty="0"/>
              <a:t> </a:t>
            </a:r>
            <a:r>
              <a:rPr lang="tr-TR" dirty="0" err="1"/>
              <a:t>by</a:t>
            </a:r>
            <a:r>
              <a:rPr lang="tr-TR" dirty="0"/>
              <a:t> </a:t>
            </a:r>
            <a:r>
              <a:rPr lang="tr-TR" dirty="0" err="1"/>
              <a:t>the</a:t>
            </a:r>
            <a:r>
              <a:rPr lang="tr-TR" dirty="0"/>
              <a:t> </a:t>
            </a:r>
            <a:r>
              <a:rPr lang="tr-TR" dirty="0" err="1"/>
              <a:t>unpaired</a:t>
            </a:r>
            <a:r>
              <a:rPr lang="tr-TR" dirty="0"/>
              <a:t> </a:t>
            </a:r>
            <a:r>
              <a:rPr lang="tr-TR" dirty="0" err="1"/>
              <a:t>two-samples</a:t>
            </a:r>
            <a:r>
              <a:rPr lang="tr-TR" dirty="0"/>
              <a:t> t-test </a:t>
            </a:r>
            <a:r>
              <a:rPr lang="tr-TR" dirty="0" err="1"/>
              <a:t>according</a:t>
            </a:r>
            <a:r>
              <a:rPr lang="tr-TR" dirty="0"/>
              <a:t> </a:t>
            </a:r>
            <a:r>
              <a:rPr lang="tr-TR" dirty="0" err="1"/>
              <a:t>to</a:t>
            </a:r>
            <a:r>
              <a:rPr lang="tr-TR" dirty="0"/>
              <a:t> </a:t>
            </a:r>
            <a:r>
              <a:rPr lang="tr-TR" dirty="0" err="1"/>
              <a:t>basal</a:t>
            </a:r>
            <a:r>
              <a:rPr lang="tr-TR" dirty="0"/>
              <a:t> </a:t>
            </a:r>
            <a:r>
              <a:rPr lang="tr-TR" dirty="0" err="1"/>
              <a:t>and</a:t>
            </a:r>
            <a:r>
              <a:rPr lang="tr-TR" dirty="0"/>
              <a:t> </a:t>
            </a:r>
            <a:r>
              <a:rPr lang="tr-TR" dirty="0" err="1"/>
              <a:t>control</a:t>
            </a:r>
            <a:r>
              <a:rPr lang="tr-TR" dirty="0"/>
              <a:t> </a:t>
            </a:r>
            <a:r>
              <a:rPr lang="tr-TR" dirty="0" err="1"/>
              <a:t>samples</a:t>
            </a:r>
            <a:r>
              <a:rPr lang="tr-TR" dirty="0"/>
              <a:t>. a: </a:t>
            </a:r>
            <a:r>
              <a:rPr lang="tr-TR" dirty="0" smtClean="0"/>
              <a:t>miR-141-5p </a:t>
            </a:r>
            <a:r>
              <a:rPr lang="tr-TR" dirty="0"/>
              <a:t>in TCGA, b: </a:t>
            </a:r>
            <a:r>
              <a:rPr lang="tr-TR" dirty="0" smtClean="0"/>
              <a:t>miR-183-5p </a:t>
            </a:r>
            <a:r>
              <a:rPr lang="tr-TR" dirty="0"/>
              <a:t>in TCGA, c: </a:t>
            </a:r>
            <a:r>
              <a:rPr lang="tr-TR" dirty="0" smtClean="0"/>
              <a:t>miR-486-5p </a:t>
            </a:r>
            <a:r>
              <a:rPr lang="tr-TR" dirty="0"/>
              <a:t>in TCGA, d: </a:t>
            </a:r>
            <a:r>
              <a:rPr lang="tr-TR" dirty="0" smtClean="0"/>
              <a:t>miR-141-5p </a:t>
            </a:r>
            <a:r>
              <a:rPr lang="tr-TR" dirty="0"/>
              <a:t>in METABRIC, e: </a:t>
            </a:r>
            <a:r>
              <a:rPr lang="tr-TR" dirty="0" smtClean="0"/>
              <a:t>miR-183-5p </a:t>
            </a:r>
            <a:r>
              <a:rPr lang="tr-TR" dirty="0"/>
              <a:t>in METABRIC, f: </a:t>
            </a:r>
            <a:r>
              <a:rPr lang="tr-TR" dirty="0" smtClean="0"/>
              <a:t>miR-486-5p </a:t>
            </a:r>
            <a:r>
              <a:rPr lang="tr-TR" dirty="0"/>
              <a:t>in METABRIC.</a:t>
            </a:r>
          </a:p>
        </p:txBody>
      </p:sp>
    </p:spTree>
    <p:extLst>
      <p:ext uri="{BB962C8B-B14F-4D97-AF65-F5344CB8AC3E}">
        <p14:creationId xmlns:p14="http://schemas.microsoft.com/office/powerpoint/2010/main" val="23379133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1063</Words>
  <Application>Microsoft Office PowerPoint</Application>
  <PresentationFormat>Geniş ekran</PresentationFormat>
  <Paragraphs>20</Paragraphs>
  <Slides>19</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19</vt:i4>
      </vt:variant>
    </vt:vector>
  </HeadingPairs>
  <TitlesOfParts>
    <vt:vector size="23" baseType="lpstr">
      <vt:lpstr>Arial</vt:lpstr>
      <vt:lpstr>Calibri</vt:lpstr>
      <vt:lpstr>Calibri Light</vt:lpstr>
      <vt:lpstr>Office Teması</vt:lpstr>
      <vt:lpstr>All Figures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Figures</dc:title>
  <dc:creator>Microsoft hesabı</dc:creator>
  <cp:lastModifiedBy>Microsoft hesabı</cp:lastModifiedBy>
  <cp:revision>19</cp:revision>
  <dcterms:created xsi:type="dcterms:W3CDTF">2021-12-16T02:43:13Z</dcterms:created>
  <dcterms:modified xsi:type="dcterms:W3CDTF">2022-04-05T03:52:57Z</dcterms:modified>
</cp:coreProperties>
</file>